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43"/>
  </p:notesMasterIdLst>
  <p:sldIdLst>
    <p:sldId id="256" r:id="rId2"/>
    <p:sldId id="257" r:id="rId3"/>
    <p:sldId id="258" r:id="rId4"/>
    <p:sldId id="403" r:id="rId5"/>
    <p:sldId id="404" r:id="rId6"/>
    <p:sldId id="405" r:id="rId7"/>
    <p:sldId id="411" r:id="rId8"/>
    <p:sldId id="406" r:id="rId9"/>
    <p:sldId id="407" r:id="rId10"/>
    <p:sldId id="408" r:id="rId11"/>
    <p:sldId id="409" r:id="rId12"/>
    <p:sldId id="410" r:id="rId13"/>
    <p:sldId id="294" r:id="rId14"/>
    <p:sldId id="295" r:id="rId15"/>
    <p:sldId id="283" r:id="rId16"/>
    <p:sldId id="325" r:id="rId17"/>
    <p:sldId id="412" r:id="rId18"/>
    <p:sldId id="345" r:id="rId19"/>
    <p:sldId id="342" r:id="rId20"/>
    <p:sldId id="344" r:id="rId21"/>
    <p:sldId id="346" r:id="rId22"/>
    <p:sldId id="362" r:id="rId23"/>
    <p:sldId id="413" r:id="rId24"/>
    <p:sldId id="414" r:id="rId25"/>
    <p:sldId id="416" r:id="rId26"/>
    <p:sldId id="424" r:id="rId27"/>
    <p:sldId id="421" r:id="rId28"/>
    <p:sldId id="419" r:id="rId29"/>
    <p:sldId id="420" r:id="rId30"/>
    <p:sldId id="422" r:id="rId31"/>
    <p:sldId id="423" r:id="rId32"/>
    <p:sldId id="425" r:id="rId33"/>
    <p:sldId id="417" r:id="rId34"/>
    <p:sldId id="415" r:id="rId35"/>
    <p:sldId id="401" r:id="rId36"/>
    <p:sldId id="402" r:id="rId37"/>
    <p:sldId id="363" r:id="rId38"/>
    <p:sldId id="371" r:id="rId39"/>
    <p:sldId id="372" r:id="rId40"/>
    <p:sldId id="377" r:id="rId41"/>
    <p:sldId id="35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94660"/>
  </p:normalViewPr>
  <p:slideViewPr>
    <p:cSldViewPr snapToGrid="0">
      <p:cViewPr varScale="1">
        <p:scale>
          <a:sx n="89" d="100"/>
          <a:sy n="89" d="100"/>
        </p:scale>
        <p:origin x="84" y="2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DE40F-3B04-4B6E-AF97-4035AB0DABF4}" type="datetimeFigureOut">
              <a:rPr lang="en-US" smtClean="0"/>
              <a:t>11/29/2025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F378D9-D640-4BCB-B693-963495B8F702}" type="slidenum">
              <a:rPr lang="en-US" smtClean="0"/>
              <a:t>‹#›</a:t>
            </a:fld>
            <a:endParaRPr lang="en-US"/>
          </a:p>
        </p:txBody>
      </p:sp>
    </p:spTree>
    <p:extLst>
      <p:ext uri="{BB962C8B-B14F-4D97-AF65-F5344CB8AC3E}">
        <p14:creationId xmlns:p14="http://schemas.microsoft.com/office/powerpoint/2010/main" val="361599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411BE-8D79-0A91-2DCB-D6F3BED122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A074D-B486-1662-8B01-DBDB36BC91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9C270-28BA-4F14-1D2D-AC36F87C06E2}"/>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From Lauren Email: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reason you’re seeing this discrepancy is because the IM total column includes our volumes for teams that do not have caps (e.g., our Medicine Consults and Addiction Med Consults teams – columns AF and AH in the AY25 sheet) while the AVAIL CAP column only accounts for teams that have assigned caps.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are plotting the available capacity for a given day, I would recommend using the </a:t>
            </a:r>
            <a:r>
              <a:rPr lang="en-US" sz="1200" b="0" i="0" kern="1200" dirty="0" err="1">
                <a:solidFill>
                  <a:schemeClr val="tx1"/>
                </a:solidFill>
                <a:effectLst/>
                <a:latin typeface="+mn-lt"/>
                <a:ea typeface="+mn-ea"/>
                <a:cs typeface="+mn-cs"/>
              </a:rPr>
              <a:t>totalcapacity_calc</a:t>
            </a:r>
            <a:r>
              <a:rPr lang="en-US" sz="1200" b="0" i="0" kern="1200" dirty="0">
                <a:solidFill>
                  <a:schemeClr val="tx1"/>
                </a:solidFill>
                <a:effectLst/>
                <a:latin typeface="+mn-lt"/>
                <a:ea typeface="+mn-ea"/>
                <a:cs typeface="+mn-cs"/>
              </a:rPr>
              <a:t> - IM TOTAL as this will be specific to teams that have caps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dirty="0"/>
          </a:p>
        </p:txBody>
      </p:sp>
      <p:sp>
        <p:nvSpPr>
          <p:cNvPr id="4" name="Slide Number Placeholder 3">
            <a:extLst>
              <a:ext uri="{FF2B5EF4-FFF2-40B4-BE49-F238E27FC236}">
                <a16:creationId xmlns:a16="http://schemas.microsoft.com/office/drawing/2014/main" id="{CE66F6C8-287B-D714-EE0F-D4DE4F32F48D}"/>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490650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C0A3C-24A5-C150-67E5-42D75A815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0CE68-493F-F64E-D957-9F88A5966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B3A4F-DFED-8750-AF42-30D689E7BA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A497E2-0805-4DDC-F84D-DF20542E9FB5}"/>
              </a:ext>
            </a:extLst>
          </p:cNvPr>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1000073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123985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17820-55E0-D5D4-45DC-B0D65C671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8124E-6E57-0CBC-62B0-53D2D9DC4D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9989E3-7BE4-A4F0-5C8A-F2CFD2A245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5C6E3F-1996-3B62-8489-64C031E52549}"/>
              </a:ext>
            </a:extLst>
          </p:cNvPr>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2792074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8BFAA-DD03-A121-DEFF-B1880A0E5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C2720-E740-AB7C-B30A-5417C93AB5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10371-9B98-F9C1-0208-7869CA244A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ED68AA-8C40-60CC-9215-49FF91281BAB}"/>
              </a:ext>
            </a:extLst>
          </p:cNvPr>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33310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4B3AE-61A5-32A3-5B49-EB56952970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400A0-04BC-270F-4884-8980C544E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FA8AD-0C26-9400-085E-948681820E6A}"/>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From Lauren Email: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reason you’re seeing this discrepancy is because the IM total column includes our volumes for teams that do not have caps (e.g., our Medicine Consults and Addiction Med Consults teams – columns AF and AH in the AY25 sheet) while the AVAIL CAP column only accounts for teams that have assigned caps.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are plotting the available capacity for a given day, I would recommend using the </a:t>
            </a:r>
            <a:r>
              <a:rPr lang="en-US" sz="1200" b="0" i="0" kern="1200" dirty="0" err="1">
                <a:solidFill>
                  <a:schemeClr val="tx1"/>
                </a:solidFill>
                <a:effectLst/>
                <a:latin typeface="+mn-lt"/>
                <a:ea typeface="+mn-ea"/>
                <a:cs typeface="+mn-cs"/>
              </a:rPr>
              <a:t>totalcapacity_calc</a:t>
            </a:r>
            <a:r>
              <a:rPr lang="en-US" sz="1200" b="0" i="0" kern="1200" dirty="0">
                <a:solidFill>
                  <a:schemeClr val="tx1"/>
                </a:solidFill>
                <a:effectLst/>
                <a:latin typeface="+mn-lt"/>
                <a:ea typeface="+mn-ea"/>
                <a:cs typeface="+mn-cs"/>
              </a:rPr>
              <a:t> - IM TOTAL as this will be specific to teams that have caps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dirty="0"/>
          </a:p>
        </p:txBody>
      </p:sp>
      <p:sp>
        <p:nvSpPr>
          <p:cNvPr id="4" name="Slide Number Placeholder 3">
            <a:extLst>
              <a:ext uri="{FF2B5EF4-FFF2-40B4-BE49-F238E27FC236}">
                <a16:creationId xmlns:a16="http://schemas.microsoft.com/office/drawing/2014/main" id="{5CBC331C-24FE-A981-39C6-0113FE9E4473}"/>
              </a:ext>
            </a:extLst>
          </p:cNvPr>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89017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D726A-C815-0DD8-0AAE-61BDDA0DC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33AEB-5DD3-0D95-DCC1-B063C51031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5FC77C-B353-859B-2DA0-C159359EA2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91AB84-DD78-E1F8-C58B-DB116DA1B132}"/>
              </a:ext>
            </a:extLst>
          </p:cNvPr>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141948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EF58F-06AA-BB4F-D74C-49B66185A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FC2A0-59AF-0599-218E-FE885A4C4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05349-EC96-DED1-B469-FD9348A95B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163090-35D7-0851-2AB3-4BCA694A79E8}"/>
              </a:ext>
            </a:extLst>
          </p:cNvPr>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246927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49797-6618-7440-94D1-603AE2826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E7682-5541-06EF-FC2A-3EC72F1EA4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57C4C-8525-6FC4-2352-89029337FD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2350F1-C8F3-4A32-34FB-83434E3A1174}"/>
              </a:ext>
            </a:extLst>
          </p:cNvPr>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1343351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4FE50-E4ED-0192-1A93-40C764297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225D8-EFDE-A291-B8E3-FA146F40FE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E4AA1-3855-4575-BCFC-496171C0F7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2DE24E-1FC7-4AB1-3C97-2C2AB60C35C9}"/>
              </a:ext>
            </a:extLst>
          </p:cNvPr>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1452725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43F76-A95B-DFCE-109C-D464DD77F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82E21-BB8E-DE6E-64A7-AC32E7835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DE850F-1220-4BAD-F5C8-9C173EB6F6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74856E-33AA-636A-6150-4EEB75BC6D36}"/>
              </a:ext>
            </a:extLst>
          </p:cNvPr>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950243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A0714-C67E-7474-240E-171DD254A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6F254-AA31-7585-BC2E-DFB40AF9D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C688B-DA9D-8B27-DF98-B65BB4686F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D1E5AB-C9B7-3D42-A359-CFB9C8AC6C22}"/>
              </a:ext>
            </a:extLst>
          </p:cNvPr>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3915981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B4747-85C9-1B5A-06A1-194D11DED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3FE48-E229-67E4-FE9E-A6F303486D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02AED0-40CB-3A3D-E196-FEB12A0B15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9F8853-1836-D7DA-73C3-4A05A7469BDF}"/>
              </a:ext>
            </a:extLst>
          </p:cNvPr>
          <p:cNvSpPr>
            <a:spLocks noGrp="1"/>
          </p:cNvSpPr>
          <p:nvPr>
            <p:ph type="sldNum" sz="quarter" idx="5"/>
          </p:nvPr>
        </p:nvSpPr>
        <p:spPr/>
        <p:txBody>
          <a:bodyPr/>
          <a:lstStyle/>
          <a:p>
            <a:fld id="{22289C57-55D7-40A4-A101-E74FAC7A092B}" type="slidenum">
              <a:rPr lang="en-US" smtClean="0"/>
              <a:t>35</a:t>
            </a:fld>
            <a:endParaRPr lang="en-US" dirty="0"/>
          </a:p>
        </p:txBody>
      </p:sp>
    </p:spTree>
    <p:extLst>
      <p:ext uri="{BB962C8B-B14F-4D97-AF65-F5344CB8AC3E}">
        <p14:creationId xmlns:p14="http://schemas.microsoft.com/office/powerpoint/2010/main" val="116053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11/29/2025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37106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11/29/2025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06522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11/29/2025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601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521739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94666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11/29/2025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0263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11/29/2025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06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11/29/2025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5940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11/29/2025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12988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11/29/2025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67026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11/29/2025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80438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11/29/2025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75673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11/29/2025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64090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11/29/2025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8815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 id="2147483687" r:id="rId12"/>
    <p:sldLayoutId id="2147483688" r:id="rId13"/>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hyperlink" Target="https://6tendm-sean-vieau.shinyapps.io/dhm_volume_visualizer/"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A group of colorful dots&#10;&#10;AI-generated content may be incorrect.">
            <a:extLst>
              <a:ext uri="{FF2B5EF4-FFF2-40B4-BE49-F238E27FC236}">
                <a16:creationId xmlns:a16="http://schemas.microsoft.com/office/drawing/2014/main" id="{3B84A5B9-1736-96CF-0ECF-C0FD050CDFAC}"/>
              </a:ext>
            </a:extLst>
          </p:cNvPr>
          <p:cNvPicPr>
            <a:picLocks noChangeAspect="1"/>
          </p:cNvPicPr>
          <p:nvPr/>
        </p:nvPicPr>
        <p:blipFill>
          <a:blip r:embed="rId2"/>
          <a:srcRect t="17950" b="7050"/>
          <a:stretch>
            <a:fillRect/>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600" y="1066800"/>
            <a:ext cx="4681728" cy="4724400"/>
          </a:xfrm>
          <a:prstGeom prst="rect">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89FB1751-144B-596E-D7A0-653ED6FFCD05}"/>
              </a:ext>
            </a:extLst>
          </p:cNvPr>
          <p:cNvSpPr>
            <a:spLocks noGrp="1"/>
          </p:cNvSpPr>
          <p:nvPr>
            <p:ph type="ctrTitle"/>
          </p:nvPr>
        </p:nvSpPr>
        <p:spPr>
          <a:xfrm>
            <a:off x="7769722" y="1562101"/>
            <a:ext cx="3884568" cy="2738530"/>
          </a:xfrm>
        </p:spPr>
        <p:txBody>
          <a:bodyPr anchor="t">
            <a:normAutofit/>
          </a:bodyPr>
          <a:lstStyle/>
          <a:p>
            <a:pPr>
              <a:lnSpc>
                <a:spcPct val="90000"/>
              </a:lnSpc>
            </a:pPr>
            <a:r>
              <a:rPr lang="en-US" sz="3700" dirty="0"/>
              <a:t>Division of Hospital Medicine Patient Volume Dashboard</a:t>
            </a:r>
          </a:p>
        </p:txBody>
      </p:sp>
      <p:sp>
        <p:nvSpPr>
          <p:cNvPr id="3" name="Subtitle 2">
            <a:extLst>
              <a:ext uri="{FF2B5EF4-FFF2-40B4-BE49-F238E27FC236}">
                <a16:creationId xmlns:a16="http://schemas.microsoft.com/office/drawing/2014/main" id="{E389D6FE-E470-AB70-9CFB-DB6A8B583A6C}"/>
              </a:ext>
            </a:extLst>
          </p:cNvPr>
          <p:cNvSpPr>
            <a:spLocks noGrp="1"/>
          </p:cNvSpPr>
          <p:nvPr>
            <p:ph type="subTitle" idx="1"/>
          </p:nvPr>
        </p:nvSpPr>
        <p:spPr>
          <a:xfrm>
            <a:off x="7769722" y="4321622"/>
            <a:ext cx="3813048" cy="941832"/>
          </a:xfrm>
        </p:spPr>
        <p:txBody>
          <a:bodyPr>
            <a:normAutofit fontScale="85000" lnSpcReduction="20000"/>
          </a:bodyPr>
          <a:lstStyle/>
          <a:p>
            <a:pPr>
              <a:lnSpc>
                <a:spcPct val="120000"/>
              </a:lnSpc>
            </a:pPr>
            <a:r>
              <a:rPr lang="en-US" sz="2000" dirty="0"/>
              <a:t>Sean Vieau</a:t>
            </a:r>
          </a:p>
          <a:p>
            <a:pPr>
              <a:lnSpc>
                <a:spcPct val="120000"/>
              </a:lnSpc>
            </a:pPr>
            <a:r>
              <a:rPr lang="en-US" sz="1400" dirty="0"/>
              <a:t>Fall 2025 Practicum</a:t>
            </a:r>
          </a:p>
          <a:p>
            <a:pPr>
              <a:lnSpc>
                <a:spcPct val="120000"/>
              </a:lnSpc>
            </a:pPr>
            <a:r>
              <a:rPr lang="en-US" sz="1200" dirty="0"/>
              <a:t>preceptor: Dr. Angela Keniston</a:t>
            </a:r>
          </a:p>
        </p:txBody>
      </p:sp>
      <p:cxnSp>
        <p:nvCxnSpPr>
          <p:cNvPr id="13" name="Straight Connector 12">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619035" y="3435440"/>
            <a:ext cx="0" cy="469087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12468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3D4F2-8058-97EC-1C8A-CE2005B80C0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BF2352-DED9-D103-2BB8-3747C575E012}"/>
              </a:ext>
            </a:extLst>
          </p:cNvPr>
          <p:cNvPicPr>
            <a:picLocks noChangeAspect="1"/>
          </p:cNvPicPr>
          <p:nvPr/>
        </p:nvPicPr>
        <p:blipFill>
          <a:blip r:embed="rId2"/>
          <a:srcRect l="5283" r="25782" b="3473"/>
          <a:stretch>
            <a:fillRect/>
          </a:stretch>
        </p:blipFill>
        <p:spPr>
          <a:xfrm>
            <a:off x="3329491" y="1091614"/>
            <a:ext cx="5384203" cy="5470551"/>
          </a:xfrm>
          <a:prstGeom prst="rect">
            <a:avLst/>
          </a:prstGeom>
        </p:spPr>
      </p:pic>
      <p:sp>
        <p:nvSpPr>
          <p:cNvPr id="3" name="Title 1">
            <a:extLst>
              <a:ext uri="{FF2B5EF4-FFF2-40B4-BE49-F238E27FC236}">
                <a16:creationId xmlns:a16="http://schemas.microsoft.com/office/drawing/2014/main" id="{CD38337B-4B5D-3EDC-3E7E-5EFBDF0BED39}"/>
              </a:ext>
            </a:extLst>
          </p:cNvPr>
          <p:cNvSpPr txBox="1">
            <a:spLocks/>
          </p:cNvSpPr>
          <p:nvPr/>
        </p:nvSpPr>
        <p:spPr>
          <a:xfrm>
            <a:off x="4154243" y="0"/>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dirty="0"/>
              <a:t>Final Data Set</a:t>
            </a:r>
          </a:p>
        </p:txBody>
      </p:sp>
    </p:spTree>
    <p:extLst>
      <p:ext uri="{BB962C8B-B14F-4D97-AF65-F5344CB8AC3E}">
        <p14:creationId xmlns:p14="http://schemas.microsoft.com/office/powerpoint/2010/main" val="202297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8363-CCB9-4011-D133-777F73413D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FEE46-AB4F-9C54-1DF2-8D74DF481711}"/>
              </a:ext>
            </a:extLst>
          </p:cNvPr>
          <p:cNvSpPr>
            <a:spLocks noGrp="1"/>
          </p:cNvSpPr>
          <p:nvPr>
            <p:ph type="title"/>
          </p:nvPr>
        </p:nvSpPr>
        <p:spPr/>
        <p:txBody>
          <a:bodyPr/>
          <a:lstStyle/>
          <a:p>
            <a:r>
              <a:rPr lang="en-US" dirty="0"/>
              <a:t>Data Exploration and Visualization</a:t>
            </a:r>
          </a:p>
        </p:txBody>
      </p:sp>
      <p:sp>
        <p:nvSpPr>
          <p:cNvPr id="3" name="Text Placeholder 2">
            <a:extLst>
              <a:ext uri="{FF2B5EF4-FFF2-40B4-BE49-F238E27FC236}">
                <a16:creationId xmlns:a16="http://schemas.microsoft.com/office/drawing/2014/main" id="{C1DBE152-D52F-B0E9-1F10-F689FD8F38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10371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3FA1-59FF-D225-CFAF-E84150D3D03B}"/>
              </a:ext>
            </a:extLst>
          </p:cNvPr>
          <p:cNvSpPr>
            <a:spLocks noGrp="1"/>
          </p:cNvSpPr>
          <p:nvPr>
            <p:ph type="title"/>
          </p:nvPr>
        </p:nvSpPr>
        <p:spPr/>
        <p:txBody>
          <a:bodyPr/>
          <a:lstStyle/>
          <a:p>
            <a:r>
              <a:rPr lang="en-US" dirty="0"/>
              <a:t>Data Exploration and Visualization</a:t>
            </a:r>
          </a:p>
        </p:txBody>
      </p:sp>
      <p:sp>
        <p:nvSpPr>
          <p:cNvPr id="3" name="Content Placeholder 2">
            <a:extLst>
              <a:ext uri="{FF2B5EF4-FFF2-40B4-BE49-F238E27FC236}">
                <a16:creationId xmlns:a16="http://schemas.microsoft.com/office/drawing/2014/main" id="{BE4342E3-0399-A7A1-5F85-B288B089ECBE}"/>
              </a:ext>
            </a:extLst>
          </p:cNvPr>
          <p:cNvSpPr>
            <a:spLocks noGrp="1"/>
          </p:cNvSpPr>
          <p:nvPr>
            <p:ph idx="1"/>
          </p:nvPr>
        </p:nvSpPr>
        <p:spPr/>
        <p:txBody>
          <a:bodyPr/>
          <a:lstStyle/>
          <a:p>
            <a:r>
              <a:rPr lang="en-US" dirty="0"/>
              <a:t>Explored a range of idioms before settling on the most insightful</a:t>
            </a:r>
          </a:p>
        </p:txBody>
      </p:sp>
    </p:spTree>
    <p:extLst>
      <p:ext uri="{BB962C8B-B14F-4D97-AF65-F5344CB8AC3E}">
        <p14:creationId xmlns:p14="http://schemas.microsoft.com/office/powerpoint/2010/main" val="783953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6EE3D-EC0E-4ECD-7947-A8947AF8CA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AA4CD6-2B1C-7E68-0A5E-B9D1FF560255}"/>
              </a:ext>
            </a:extLst>
          </p:cNvPr>
          <p:cNvSpPr>
            <a:spLocks noGrp="1"/>
          </p:cNvSpPr>
          <p:nvPr>
            <p:ph type="title"/>
          </p:nvPr>
        </p:nvSpPr>
        <p:spPr>
          <a:xfrm>
            <a:off x="190051" y="188259"/>
            <a:ext cx="9953308" cy="618437"/>
          </a:xfrm>
        </p:spPr>
        <p:txBody>
          <a:bodyPr/>
          <a:lstStyle/>
          <a:p>
            <a:r>
              <a:rPr lang="en-US" dirty="0"/>
              <a:t>Volume Line Plots</a:t>
            </a:r>
          </a:p>
        </p:txBody>
      </p:sp>
      <p:sp>
        <p:nvSpPr>
          <p:cNvPr id="7" name="Slide Number Placeholder 6">
            <a:extLst>
              <a:ext uri="{FF2B5EF4-FFF2-40B4-BE49-F238E27FC236}">
                <a16:creationId xmlns:a16="http://schemas.microsoft.com/office/drawing/2014/main" id="{A92C445E-7D69-DD24-A2A0-790D02BD4A33}"/>
              </a:ext>
            </a:extLst>
          </p:cNvPr>
          <p:cNvSpPr>
            <a:spLocks noGrp="1"/>
          </p:cNvSpPr>
          <p:nvPr>
            <p:ph type="sldNum" sz="quarter" idx="13"/>
          </p:nvPr>
        </p:nvSpPr>
        <p:spPr/>
        <p:txBody>
          <a:bodyPr/>
          <a:lstStyle/>
          <a:p>
            <a:fld id="{A49DFD55-3C28-40EF-9E31-A92D2E4017FF}" type="slidenum">
              <a:rPr lang="en-US" smtClean="0"/>
              <a:pPr/>
              <a:t>13</a:t>
            </a:fld>
            <a:endParaRPr lang="en-US" dirty="0"/>
          </a:p>
        </p:txBody>
      </p:sp>
      <p:pic>
        <p:nvPicPr>
          <p:cNvPr id="4" name="Picture 3">
            <a:extLst>
              <a:ext uri="{FF2B5EF4-FFF2-40B4-BE49-F238E27FC236}">
                <a16:creationId xmlns:a16="http://schemas.microsoft.com/office/drawing/2014/main" id="{5024C3A2-1C49-9661-77F7-5A137BC95ECC}"/>
              </a:ext>
            </a:extLst>
          </p:cNvPr>
          <p:cNvPicPr>
            <a:picLocks noChangeAspect="1"/>
          </p:cNvPicPr>
          <p:nvPr/>
        </p:nvPicPr>
        <p:blipFill>
          <a:blip r:embed="rId2"/>
          <a:stretch>
            <a:fillRect/>
          </a:stretch>
        </p:blipFill>
        <p:spPr>
          <a:xfrm>
            <a:off x="1595501" y="855233"/>
            <a:ext cx="8910869" cy="5749961"/>
          </a:xfrm>
          <a:prstGeom prst="rect">
            <a:avLst/>
          </a:prstGeom>
        </p:spPr>
      </p:pic>
    </p:spTree>
    <p:extLst>
      <p:ext uri="{BB962C8B-B14F-4D97-AF65-F5344CB8AC3E}">
        <p14:creationId xmlns:p14="http://schemas.microsoft.com/office/powerpoint/2010/main" val="11926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BA400-24A4-C9DF-4C12-EFF1E0BC8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4A54FC-A70B-52F4-01D3-FBDF17CFAFED}"/>
              </a:ext>
            </a:extLst>
          </p:cNvPr>
          <p:cNvSpPr>
            <a:spLocks noGrp="1"/>
          </p:cNvSpPr>
          <p:nvPr>
            <p:ph type="title"/>
          </p:nvPr>
        </p:nvSpPr>
        <p:spPr>
          <a:xfrm>
            <a:off x="190051" y="188259"/>
            <a:ext cx="9953308" cy="618437"/>
          </a:xfrm>
        </p:spPr>
        <p:txBody>
          <a:bodyPr/>
          <a:lstStyle/>
          <a:p>
            <a:r>
              <a:rPr lang="en-US" dirty="0"/>
              <a:t>Capacity Bar Plots</a:t>
            </a:r>
          </a:p>
        </p:txBody>
      </p:sp>
      <p:sp>
        <p:nvSpPr>
          <p:cNvPr id="7" name="Slide Number Placeholder 6">
            <a:extLst>
              <a:ext uri="{FF2B5EF4-FFF2-40B4-BE49-F238E27FC236}">
                <a16:creationId xmlns:a16="http://schemas.microsoft.com/office/drawing/2014/main" id="{2654F59B-B636-5933-DA2C-944941C2A4F6}"/>
              </a:ext>
            </a:extLst>
          </p:cNvPr>
          <p:cNvSpPr>
            <a:spLocks noGrp="1"/>
          </p:cNvSpPr>
          <p:nvPr>
            <p:ph type="sldNum" sz="quarter" idx="13"/>
          </p:nvPr>
        </p:nvSpPr>
        <p:spPr/>
        <p:txBody>
          <a:bodyPr/>
          <a:lstStyle/>
          <a:p>
            <a:fld id="{A49DFD55-3C28-40EF-9E31-A92D2E4017FF}" type="slidenum">
              <a:rPr lang="en-US" smtClean="0"/>
              <a:pPr/>
              <a:t>14</a:t>
            </a:fld>
            <a:endParaRPr lang="en-US" dirty="0"/>
          </a:p>
        </p:txBody>
      </p:sp>
      <p:pic>
        <p:nvPicPr>
          <p:cNvPr id="4" name="Picture 3">
            <a:extLst>
              <a:ext uri="{FF2B5EF4-FFF2-40B4-BE49-F238E27FC236}">
                <a16:creationId xmlns:a16="http://schemas.microsoft.com/office/drawing/2014/main" id="{9634B3EC-E3D8-FD13-C151-41DC2A2A926F}"/>
              </a:ext>
            </a:extLst>
          </p:cNvPr>
          <p:cNvPicPr>
            <a:picLocks noChangeAspect="1"/>
          </p:cNvPicPr>
          <p:nvPr/>
        </p:nvPicPr>
        <p:blipFill>
          <a:blip r:embed="rId2"/>
          <a:stretch>
            <a:fillRect/>
          </a:stretch>
        </p:blipFill>
        <p:spPr>
          <a:xfrm>
            <a:off x="1425977" y="806696"/>
            <a:ext cx="9232451" cy="5968585"/>
          </a:xfrm>
          <a:prstGeom prst="rect">
            <a:avLst/>
          </a:prstGeom>
        </p:spPr>
      </p:pic>
    </p:spTree>
    <p:extLst>
      <p:ext uri="{BB962C8B-B14F-4D97-AF65-F5344CB8AC3E}">
        <p14:creationId xmlns:p14="http://schemas.microsoft.com/office/powerpoint/2010/main" val="707870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24F3A-29E0-ED13-7E78-334E4E4A1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71439-777D-932C-EBA9-111714BB0A59}"/>
              </a:ext>
            </a:extLst>
          </p:cNvPr>
          <p:cNvSpPr>
            <a:spLocks noGrp="1"/>
          </p:cNvSpPr>
          <p:nvPr>
            <p:ph type="title"/>
          </p:nvPr>
        </p:nvSpPr>
        <p:spPr>
          <a:xfrm>
            <a:off x="179293" y="193765"/>
            <a:ext cx="9953308" cy="618437"/>
          </a:xfrm>
        </p:spPr>
        <p:txBody>
          <a:bodyPr>
            <a:normAutofit/>
          </a:bodyPr>
          <a:lstStyle/>
          <a:p>
            <a:r>
              <a:rPr lang="en-US" dirty="0"/>
              <a:t>Drill Down Provides Further Insight</a:t>
            </a:r>
          </a:p>
        </p:txBody>
      </p:sp>
      <p:sp>
        <p:nvSpPr>
          <p:cNvPr id="7" name="Slide Number Placeholder 6">
            <a:extLst>
              <a:ext uri="{FF2B5EF4-FFF2-40B4-BE49-F238E27FC236}">
                <a16:creationId xmlns:a16="http://schemas.microsoft.com/office/drawing/2014/main" id="{644AEA1B-FDC3-7746-F02B-B9B010FB4F68}"/>
              </a:ext>
            </a:extLst>
          </p:cNvPr>
          <p:cNvSpPr>
            <a:spLocks noGrp="1"/>
          </p:cNvSpPr>
          <p:nvPr>
            <p:ph type="sldNum" sz="quarter" idx="13"/>
          </p:nvPr>
        </p:nvSpPr>
        <p:spPr/>
        <p:txBody>
          <a:bodyPr/>
          <a:lstStyle/>
          <a:p>
            <a:fld id="{A49DFD55-3C28-40EF-9E31-A92D2E4017FF}" type="slidenum">
              <a:rPr lang="en-US" smtClean="0"/>
              <a:pPr/>
              <a:t>15</a:t>
            </a:fld>
            <a:endParaRPr lang="en-US" dirty="0"/>
          </a:p>
        </p:txBody>
      </p:sp>
      <p:pic>
        <p:nvPicPr>
          <p:cNvPr id="3" name="Picture 2">
            <a:extLst>
              <a:ext uri="{FF2B5EF4-FFF2-40B4-BE49-F238E27FC236}">
                <a16:creationId xmlns:a16="http://schemas.microsoft.com/office/drawing/2014/main" id="{66ABDACB-5756-2AFB-B14B-70CB910EE525}"/>
              </a:ext>
            </a:extLst>
          </p:cNvPr>
          <p:cNvPicPr>
            <a:picLocks noChangeAspect="1"/>
          </p:cNvPicPr>
          <p:nvPr/>
        </p:nvPicPr>
        <p:blipFill>
          <a:blip r:embed="rId3"/>
          <a:srcRect l="60025" t="33972" r="9862" b="32679"/>
          <a:stretch>
            <a:fillRect/>
          </a:stretch>
        </p:blipFill>
        <p:spPr>
          <a:xfrm>
            <a:off x="808616" y="1990418"/>
            <a:ext cx="3774142" cy="2592340"/>
          </a:xfrm>
          <a:prstGeom prst="rect">
            <a:avLst/>
          </a:prstGeom>
        </p:spPr>
      </p:pic>
      <p:pic>
        <p:nvPicPr>
          <p:cNvPr id="4" name="Picture 3">
            <a:extLst>
              <a:ext uri="{FF2B5EF4-FFF2-40B4-BE49-F238E27FC236}">
                <a16:creationId xmlns:a16="http://schemas.microsoft.com/office/drawing/2014/main" id="{F44D0408-CD94-B6DD-14B2-F9B9A86B9A16}"/>
              </a:ext>
            </a:extLst>
          </p:cNvPr>
          <p:cNvPicPr>
            <a:picLocks noChangeAspect="1"/>
          </p:cNvPicPr>
          <p:nvPr/>
        </p:nvPicPr>
        <p:blipFill>
          <a:blip r:embed="rId4"/>
          <a:srcRect l="940" t="86589" r="69371"/>
          <a:stretch>
            <a:fillRect/>
          </a:stretch>
        </p:blipFill>
        <p:spPr>
          <a:xfrm>
            <a:off x="6386457" y="1123682"/>
            <a:ext cx="5534811" cy="1539914"/>
          </a:xfrm>
          <a:prstGeom prst="rect">
            <a:avLst/>
          </a:prstGeom>
        </p:spPr>
      </p:pic>
      <p:pic>
        <p:nvPicPr>
          <p:cNvPr id="10" name="Picture 9">
            <a:extLst>
              <a:ext uri="{FF2B5EF4-FFF2-40B4-BE49-F238E27FC236}">
                <a16:creationId xmlns:a16="http://schemas.microsoft.com/office/drawing/2014/main" id="{E4D9654E-E2AD-5E8E-9B36-59F16F28110E}"/>
              </a:ext>
            </a:extLst>
          </p:cNvPr>
          <p:cNvPicPr>
            <a:picLocks noChangeAspect="1"/>
          </p:cNvPicPr>
          <p:nvPr/>
        </p:nvPicPr>
        <p:blipFill>
          <a:blip r:embed="rId4"/>
          <a:srcRect l="30591" t="86683" r="40201" b="-94"/>
          <a:stretch>
            <a:fillRect/>
          </a:stretch>
        </p:blipFill>
        <p:spPr>
          <a:xfrm>
            <a:off x="6431280" y="2586556"/>
            <a:ext cx="5445164" cy="1539914"/>
          </a:xfrm>
          <a:prstGeom prst="rect">
            <a:avLst/>
          </a:prstGeom>
        </p:spPr>
      </p:pic>
      <p:pic>
        <p:nvPicPr>
          <p:cNvPr id="11" name="Picture 10">
            <a:extLst>
              <a:ext uri="{FF2B5EF4-FFF2-40B4-BE49-F238E27FC236}">
                <a16:creationId xmlns:a16="http://schemas.microsoft.com/office/drawing/2014/main" id="{B372E1F1-B5AE-59E0-3E48-A0CD7F71ED17}"/>
              </a:ext>
            </a:extLst>
          </p:cNvPr>
          <p:cNvPicPr>
            <a:picLocks noChangeAspect="1"/>
          </p:cNvPicPr>
          <p:nvPr/>
        </p:nvPicPr>
        <p:blipFill>
          <a:blip r:embed="rId4"/>
          <a:srcRect l="59328" t="86683" r="11464" b="-94"/>
          <a:stretch>
            <a:fillRect/>
          </a:stretch>
        </p:blipFill>
        <p:spPr>
          <a:xfrm>
            <a:off x="6431280" y="4126470"/>
            <a:ext cx="5445164" cy="1539914"/>
          </a:xfrm>
          <a:prstGeom prst="rect">
            <a:avLst/>
          </a:prstGeom>
        </p:spPr>
      </p:pic>
      <p:sp>
        <p:nvSpPr>
          <p:cNvPr id="12" name="Arrow: Right 11">
            <a:extLst>
              <a:ext uri="{FF2B5EF4-FFF2-40B4-BE49-F238E27FC236}">
                <a16:creationId xmlns:a16="http://schemas.microsoft.com/office/drawing/2014/main" id="{A7E98461-1C69-01D2-D2E6-F2834D3307EB}"/>
              </a:ext>
            </a:extLst>
          </p:cNvPr>
          <p:cNvSpPr/>
          <p:nvPr/>
        </p:nvSpPr>
        <p:spPr>
          <a:xfrm>
            <a:off x="4986169" y="3044414"/>
            <a:ext cx="833718" cy="489473"/>
          </a:xfrm>
          <a:prstGeom prst="right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70D8296C-A726-00F6-3806-99ECFAA6A336}"/>
              </a:ext>
            </a:extLst>
          </p:cNvPr>
          <p:cNvCxnSpPr/>
          <p:nvPr/>
        </p:nvCxnSpPr>
        <p:spPr>
          <a:xfrm flipV="1">
            <a:off x="1710466" y="4668819"/>
            <a:ext cx="0" cy="510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3532A53-6B44-2150-0BB8-A8B0FB28A107}"/>
              </a:ext>
            </a:extLst>
          </p:cNvPr>
          <p:cNvSpPr txBox="1"/>
          <p:nvPr/>
        </p:nvSpPr>
        <p:spPr>
          <a:xfrm>
            <a:off x="1554480" y="5242567"/>
            <a:ext cx="1527586" cy="369332"/>
          </a:xfrm>
          <a:prstGeom prst="rect">
            <a:avLst/>
          </a:prstGeom>
          <a:noFill/>
        </p:spPr>
        <p:txBody>
          <a:bodyPr wrap="square" rtlCol="0">
            <a:spAutoFit/>
          </a:bodyPr>
          <a:lstStyle/>
          <a:p>
            <a:r>
              <a:rPr lang="en-US" dirty="0"/>
              <a:t>Click this plot</a:t>
            </a:r>
          </a:p>
        </p:txBody>
      </p:sp>
      <p:cxnSp>
        <p:nvCxnSpPr>
          <p:cNvPr id="16" name="Straight Arrow Connector 15">
            <a:extLst>
              <a:ext uri="{FF2B5EF4-FFF2-40B4-BE49-F238E27FC236}">
                <a16:creationId xmlns:a16="http://schemas.microsoft.com/office/drawing/2014/main" id="{D237A0C5-738B-77AD-1FD9-222831C15BCB}"/>
              </a:ext>
            </a:extLst>
          </p:cNvPr>
          <p:cNvCxnSpPr/>
          <p:nvPr/>
        </p:nvCxnSpPr>
        <p:spPr>
          <a:xfrm flipV="1">
            <a:off x="6745045" y="5534810"/>
            <a:ext cx="0" cy="510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B917474-31E0-B804-0468-9F861F0B22AC}"/>
              </a:ext>
            </a:extLst>
          </p:cNvPr>
          <p:cNvSpPr txBox="1"/>
          <p:nvPr/>
        </p:nvSpPr>
        <p:spPr>
          <a:xfrm>
            <a:off x="6589058" y="6108558"/>
            <a:ext cx="5013064" cy="369332"/>
          </a:xfrm>
          <a:prstGeom prst="rect">
            <a:avLst/>
          </a:prstGeom>
          <a:noFill/>
        </p:spPr>
        <p:txBody>
          <a:bodyPr wrap="square" rtlCol="0">
            <a:spAutoFit/>
          </a:bodyPr>
          <a:lstStyle/>
          <a:p>
            <a:r>
              <a:rPr lang="en-US" dirty="0"/>
              <a:t>Should provide Team Level breakdown</a:t>
            </a:r>
          </a:p>
        </p:txBody>
      </p:sp>
      <p:sp>
        <p:nvSpPr>
          <p:cNvPr id="18" name="Rectangle 17">
            <a:extLst>
              <a:ext uri="{FF2B5EF4-FFF2-40B4-BE49-F238E27FC236}">
                <a16:creationId xmlns:a16="http://schemas.microsoft.com/office/drawing/2014/main" id="{1871F844-4DF8-CBCE-936A-49A05B74F873}"/>
              </a:ext>
            </a:extLst>
          </p:cNvPr>
          <p:cNvSpPr/>
          <p:nvPr/>
        </p:nvSpPr>
        <p:spPr>
          <a:xfrm>
            <a:off x="8659906" y="4362226"/>
            <a:ext cx="1000461" cy="44644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C51A8D6-AE2F-D663-B752-4C666DBFFD1C}"/>
              </a:ext>
            </a:extLst>
          </p:cNvPr>
          <p:cNvSpPr/>
          <p:nvPr/>
        </p:nvSpPr>
        <p:spPr>
          <a:xfrm>
            <a:off x="2318274" y="2323652"/>
            <a:ext cx="925158" cy="48612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8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7" grpId="0"/>
      <p:bldP spid="18"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0ABAE-83EC-10CB-FF06-53A938EFC8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14089-E61C-43BD-3682-E2AC4EA08369}"/>
              </a:ext>
            </a:extLst>
          </p:cNvPr>
          <p:cNvSpPr>
            <a:spLocks noGrp="1"/>
          </p:cNvSpPr>
          <p:nvPr>
            <p:ph type="title"/>
          </p:nvPr>
        </p:nvSpPr>
        <p:spPr>
          <a:xfrm>
            <a:off x="190051" y="-129096"/>
            <a:ext cx="9953308" cy="618437"/>
          </a:xfrm>
        </p:spPr>
        <p:txBody>
          <a:bodyPr>
            <a:normAutofit/>
          </a:bodyPr>
          <a:lstStyle/>
          <a:p>
            <a:r>
              <a:rPr lang="en-US" dirty="0"/>
              <a:t>Statistical Process Control Charts</a:t>
            </a:r>
          </a:p>
        </p:txBody>
      </p:sp>
      <p:sp>
        <p:nvSpPr>
          <p:cNvPr id="7" name="Slide Number Placeholder 6">
            <a:extLst>
              <a:ext uri="{FF2B5EF4-FFF2-40B4-BE49-F238E27FC236}">
                <a16:creationId xmlns:a16="http://schemas.microsoft.com/office/drawing/2014/main" id="{C2450581-CC1F-7679-B082-47D1E715B23E}"/>
              </a:ext>
            </a:extLst>
          </p:cNvPr>
          <p:cNvSpPr>
            <a:spLocks noGrp="1"/>
          </p:cNvSpPr>
          <p:nvPr>
            <p:ph type="sldNum" sz="quarter" idx="13"/>
          </p:nvPr>
        </p:nvSpPr>
        <p:spPr/>
        <p:txBody>
          <a:bodyPr/>
          <a:lstStyle/>
          <a:p>
            <a:fld id="{A49DFD55-3C28-40EF-9E31-A92D2E4017FF}" type="slidenum">
              <a:rPr lang="en-US" smtClean="0"/>
              <a:pPr/>
              <a:t>16</a:t>
            </a:fld>
            <a:endParaRPr lang="en-US" dirty="0"/>
          </a:p>
        </p:txBody>
      </p:sp>
      <p:pic>
        <p:nvPicPr>
          <p:cNvPr id="6" name="Picture 5">
            <a:extLst>
              <a:ext uri="{FF2B5EF4-FFF2-40B4-BE49-F238E27FC236}">
                <a16:creationId xmlns:a16="http://schemas.microsoft.com/office/drawing/2014/main" id="{1FE8E564-8753-9E7A-738A-245083F51605}"/>
              </a:ext>
            </a:extLst>
          </p:cNvPr>
          <p:cNvPicPr>
            <a:picLocks noChangeAspect="1"/>
          </p:cNvPicPr>
          <p:nvPr/>
        </p:nvPicPr>
        <p:blipFill>
          <a:blip r:embed="rId3"/>
          <a:stretch>
            <a:fillRect/>
          </a:stretch>
        </p:blipFill>
        <p:spPr>
          <a:xfrm>
            <a:off x="2901351" y="3638277"/>
            <a:ext cx="7044705" cy="3219723"/>
          </a:xfrm>
          <a:prstGeom prst="rect">
            <a:avLst/>
          </a:prstGeom>
        </p:spPr>
      </p:pic>
      <p:pic>
        <p:nvPicPr>
          <p:cNvPr id="4" name="Picture 3">
            <a:extLst>
              <a:ext uri="{FF2B5EF4-FFF2-40B4-BE49-F238E27FC236}">
                <a16:creationId xmlns:a16="http://schemas.microsoft.com/office/drawing/2014/main" id="{DBDC5FD1-2CE6-650D-54C7-63E11FDB2149}"/>
              </a:ext>
            </a:extLst>
          </p:cNvPr>
          <p:cNvPicPr>
            <a:picLocks noChangeAspect="1"/>
          </p:cNvPicPr>
          <p:nvPr/>
        </p:nvPicPr>
        <p:blipFill>
          <a:blip r:embed="rId4"/>
          <a:stretch>
            <a:fillRect/>
          </a:stretch>
        </p:blipFill>
        <p:spPr>
          <a:xfrm>
            <a:off x="2901352" y="403530"/>
            <a:ext cx="6911697" cy="3234747"/>
          </a:xfrm>
          <a:prstGeom prst="rect">
            <a:avLst/>
          </a:prstGeom>
        </p:spPr>
      </p:pic>
    </p:spTree>
    <p:extLst>
      <p:ext uri="{BB962C8B-B14F-4D97-AF65-F5344CB8AC3E}">
        <p14:creationId xmlns:p14="http://schemas.microsoft.com/office/powerpoint/2010/main" val="3276468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0906C-1C21-9139-0BB8-A581C5F31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18641A-EA15-89D3-98E6-CBB29AAB0F33}"/>
              </a:ext>
            </a:extLst>
          </p:cNvPr>
          <p:cNvSpPr>
            <a:spLocks noGrp="1"/>
          </p:cNvSpPr>
          <p:nvPr>
            <p:ph type="title"/>
          </p:nvPr>
        </p:nvSpPr>
        <p:spPr/>
        <p:txBody>
          <a:bodyPr/>
          <a:lstStyle/>
          <a:p>
            <a:r>
              <a:rPr lang="en-US" dirty="0"/>
              <a:t>Dashboard Design</a:t>
            </a:r>
          </a:p>
        </p:txBody>
      </p:sp>
      <p:sp>
        <p:nvSpPr>
          <p:cNvPr id="3" name="Text Placeholder 2">
            <a:extLst>
              <a:ext uri="{FF2B5EF4-FFF2-40B4-BE49-F238E27FC236}">
                <a16:creationId xmlns:a16="http://schemas.microsoft.com/office/drawing/2014/main" id="{793BF278-7915-8D78-E298-EE5087554C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9757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A0731F5-A530-25D8-B811-537A3CD5D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5A81B2-A3A2-F15E-227D-E2AD9CFD8D2F}"/>
              </a:ext>
            </a:extLst>
          </p:cNvPr>
          <p:cNvSpPr>
            <a:spLocks noGrp="1"/>
          </p:cNvSpPr>
          <p:nvPr>
            <p:ph type="title"/>
          </p:nvPr>
        </p:nvSpPr>
        <p:spPr/>
        <p:txBody>
          <a:bodyPr/>
          <a:lstStyle/>
          <a:p>
            <a:r>
              <a:rPr lang="en-US" dirty="0"/>
              <a:t>Tasks Needed</a:t>
            </a:r>
            <a:br>
              <a:rPr lang="en-US" sz="2400" dirty="0"/>
            </a:br>
            <a:endParaRPr lang="en-US" dirty="0"/>
          </a:p>
        </p:txBody>
      </p:sp>
      <p:sp>
        <p:nvSpPr>
          <p:cNvPr id="3" name="Content Placeholder 2">
            <a:extLst>
              <a:ext uri="{FF2B5EF4-FFF2-40B4-BE49-F238E27FC236}">
                <a16:creationId xmlns:a16="http://schemas.microsoft.com/office/drawing/2014/main" id="{2D15691D-AE09-3FD7-8F77-230204F2E32C}"/>
              </a:ext>
            </a:extLst>
          </p:cNvPr>
          <p:cNvSpPr>
            <a:spLocks noGrp="1"/>
          </p:cNvSpPr>
          <p:nvPr>
            <p:ph sz="half" idx="2"/>
          </p:nvPr>
        </p:nvSpPr>
        <p:spPr>
          <a:xfrm>
            <a:off x="1322318" y="2168367"/>
            <a:ext cx="7288212" cy="4187982"/>
          </a:xfrm>
        </p:spPr>
        <p:txBody>
          <a:bodyPr>
            <a:normAutofit/>
          </a:bodyPr>
          <a:lstStyle/>
          <a:p>
            <a:pPr marL="285750" lvl="0" indent="-285750">
              <a:buFont typeface="Arial" panose="020B0604020202020204" pitchFamily="34" charset="0"/>
              <a:buChar char="•"/>
            </a:pPr>
            <a:r>
              <a:rPr lang="en-US" dirty="0"/>
              <a:t>Build </a:t>
            </a:r>
            <a:r>
              <a:rPr lang="en-US" b="0" dirty="0"/>
              <a:t>custom plots for reporting and exploration</a:t>
            </a:r>
            <a:endParaRPr lang="en-US" sz="1600" b="0" dirty="0"/>
          </a:p>
          <a:p>
            <a:pPr marL="285750" lvl="0" indent="-285750">
              <a:buFont typeface="Arial" panose="020B0604020202020204" pitchFamily="34" charset="0"/>
              <a:buChar char="•"/>
            </a:pPr>
            <a:r>
              <a:rPr lang="en-US" dirty="0"/>
              <a:t>Monitor </a:t>
            </a:r>
            <a:r>
              <a:rPr lang="en-US" b="0" dirty="0"/>
              <a:t>current health / operational pressure (e.g. volumes and capacities of each team the previous week)</a:t>
            </a:r>
          </a:p>
          <a:p>
            <a:pPr lvl="3"/>
            <a:r>
              <a:rPr lang="en-US" b="1" dirty="0"/>
              <a:t>Flag</a:t>
            </a:r>
            <a:r>
              <a:rPr lang="en-US" dirty="0"/>
              <a:t> teams/service lines that are at risk of being above 80% / 100% capacity</a:t>
            </a:r>
            <a:endParaRPr lang="en-US" sz="1600" b="0" dirty="0"/>
          </a:p>
          <a:p>
            <a:pPr marL="285750" lvl="0" indent="-285750">
              <a:buFont typeface="Arial" panose="020B0604020202020204" pitchFamily="34" charset="0"/>
              <a:buChar char="•"/>
            </a:pPr>
            <a:r>
              <a:rPr lang="en-US" dirty="0"/>
              <a:t>Anticipate </a:t>
            </a:r>
            <a:r>
              <a:rPr lang="en-US" b="0" dirty="0"/>
              <a:t>upcoming surges in patient volume, and be able to adjust accordingly</a:t>
            </a:r>
            <a:endParaRPr lang="en-US" sz="1600" b="0" dirty="0"/>
          </a:p>
          <a:p>
            <a:pPr marL="285750" lvl="0" indent="-285750">
              <a:buFont typeface="Arial" panose="020B0604020202020204" pitchFamily="34" charset="0"/>
              <a:buChar char="•"/>
            </a:pPr>
            <a:r>
              <a:rPr lang="en-US" dirty="0"/>
              <a:t>Simulate </a:t>
            </a:r>
            <a:r>
              <a:rPr lang="en-US" b="0" dirty="0"/>
              <a:t>forecasted volumes under different staffing strategies. Adjust in real-time to avoid being over capacity. </a:t>
            </a:r>
            <a:endParaRPr lang="en-US" sz="1600" b="0" dirty="0"/>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669B9FA-195F-146E-AD7C-C6F52AD606FB}"/>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159844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C41E0-41D6-878D-E028-FDF70665F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A44B6-A14A-275A-504B-DB6A39F8587C}"/>
              </a:ext>
            </a:extLst>
          </p:cNvPr>
          <p:cNvSpPr>
            <a:spLocks noGrp="1"/>
          </p:cNvSpPr>
          <p:nvPr>
            <p:ph type="title"/>
          </p:nvPr>
        </p:nvSpPr>
        <p:spPr/>
        <p:txBody>
          <a:bodyPr/>
          <a:lstStyle/>
          <a:p>
            <a:r>
              <a:rPr lang="en-US" dirty="0"/>
              <a:t>Overall Design</a:t>
            </a:r>
            <a:br>
              <a:rPr lang="en-US" dirty="0"/>
            </a:br>
            <a:br>
              <a:rPr lang="en-US" sz="2400" dirty="0"/>
            </a:br>
            <a:endParaRPr lang="en-US" dirty="0"/>
          </a:p>
        </p:txBody>
      </p:sp>
      <p:sp>
        <p:nvSpPr>
          <p:cNvPr id="3" name="Content Placeholder 2">
            <a:extLst>
              <a:ext uri="{FF2B5EF4-FFF2-40B4-BE49-F238E27FC236}">
                <a16:creationId xmlns:a16="http://schemas.microsoft.com/office/drawing/2014/main" id="{7CE39F05-3DDD-FD26-FE43-C214E2BF2F73}"/>
              </a:ext>
            </a:extLst>
          </p:cNvPr>
          <p:cNvSpPr>
            <a:spLocks noGrp="1"/>
          </p:cNvSpPr>
          <p:nvPr>
            <p:ph sz="half" idx="2"/>
          </p:nvPr>
        </p:nvSpPr>
        <p:spPr/>
        <p:txBody>
          <a:bodyPr>
            <a:normAutofit/>
          </a:bodyPr>
          <a:lstStyle/>
          <a:p>
            <a:pPr lvl="0"/>
            <a:r>
              <a:rPr lang="en-US" dirty="0"/>
              <a:t>Panels:</a:t>
            </a:r>
          </a:p>
          <a:p>
            <a:pPr marL="342900" lvl="0" indent="-342900">
              <a:buFont typeface="+mj-lt"/>
              <a:buAutoNum type="arabicPeriod"/>
            </a:pPr>
            <a:r>
              <a:rPr lang="en-US" dirty="0"/>
              <a:t>Current Health: </a:t>
            </a:r>
          </a:p>
          <a:p>
            <a:pPr marL="569214" lvl="1"/>
            <a:r>
              <a:rPr lang="en-US" dirty="0"/>
              <a:t>“What’s happening right now?”</a:t>
            </a:r>
            <a:endParaRPr lang="en-US" sz="1600" dirty="0"/>
          </a:p>
          <a:p>
            <a:pPr marL="342900" lvl="0" indent="-342900">
              <a:buFont typeface="+mj-lt"/>
              <a:buAutoNum type="arabicPeriod"/>
            </a:pPr>
            <a:r>
              <a:rPr lang="en-US" dirty="0"/>
              <a:t>Volume Forecasting: </a:t>
            </a:r>
          </a:p>
          <a:p>
            <a:pPr marL="569214" lvl="1"/>
            <a:r>
              <a:rPr lang="en-US" dirty="0"/>
              <a:t>“What might happen next?”</a:t>
            </a:r>
            <a:endParaRPr lang="en-US" sz="1600" dirty="0"/>
          </a:p>
          <a:p>
            <a:pPr marL="342900" lvl="0" indent="-342900">
              <a:buFont typeface="+mj-lt"/>
              <a:buAutoNum type="arabicPeriod"/>
            </a:pPr>
            <a:r>
              <a:rPr lang="en-US" dirty="0"/>
              <a:t>Custom Exploration: </a:t>
            </a:r>
          </a:p>
          <a:p>
            <a:pPr marL="569214" lvl="1"/>
            <a:r>
              <a:rPr lang="en-US" dirty="0"/>
              <a:t>“What do I need to report or explore?”</a:t>
            </a:r>
            <a:endParaRPr lang="en-US" sz="1600" dirty="0"/>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9EF1F15C-175D-BB22-BAA1-E1810082FFF5}"/>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120739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5588-DF8B-13A4-46F5-97E1C3E18C9A}"/>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3F61C2B6-5EA9-957B-C1F0-D1A1F224B683}"/>
              </a:ext>
            </a:extLst>
          </p:cNvPr>
          <p:cNvSpPr>
            <a:spLocks noGrp="1"/>
          </p:cNvSpPr>
          <p:nvPr>
            <p:ph idx="1"/>
          </p:nvPr>
        </p:nvSpPr>
        <p:spPr/>
        <p:txBody>
          <a:bodyPr/>
          <a:lstStyle/>
          <a:p>
            <a:r>
              <a:rPr lang="en-US" dirty="0"/>
              <a:t>Support DHM in providing care for over 50% of the patients at CU Hospital by </a:t>
            </a:r>
            <a:r>
              <a:rPr lang="en-US" b="1" u="sng" dirty="0"/>
              <a:t>developing a data visualization dashboard that tracks and monitors patient volumes and capacities </a:t>
            </a:r>
            <a:r>
              <a:rPr lang="en-US" dirty="0"/>
              <a:t>for each service line and team</a:t>
            </a:r>
          </a:p>
        </p:txBody>
      </p:sp>
    </p:spTree>
    <p:extLst>
      <p:ext uri="{BB962C8B-B14F-4D97-AF65-F5344CB8AC3E}">
        <p14:creationId xmlns:p14="http://schemas.microsoft.com/office/powerpoint/2010/main" val="4161780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6153-9E39-9262-AC80-A71AC9E3B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6EF23-9A44-6188-114F-C4A261CAE23D}"/>
              </a:ext>
            </a:extLst>
          </p:cNvPr>
          <p:cNvSpPr>
            <a:spLocks noGrp="1"/>
          </p:cNvSpPr>
          <p:nvPr>
            <p:ph type="title"/>
          </p:nvPr>
        </p:nvSpPr>
        <p:spPr/>
        <p:txBody>
          <a:bodyPr/>
          <a:lstStyle/>
          <a:p>
            <a:r>
              <a:rPr lang="en-US" dirty="0"/>
              <a:t>Task 1: Current Health Dashboard</a:t>
            </a:r>
            <a:br>
              <a:rPr lang="en-US" dirty="0"/>
            </a:br>
            <a:r>
              <a:rPr lang="en-US" sz="1800" dirty="0"/>
              <a:t>“</a:t>
            </a:r>
            <a:r>
              <a:rPr lang="en-US" sz="1800" i="1" dirty="0"/>
              <a:t>Are we okay now?”</a:t>
            </a:r>
            <a:br>
              <a:rPr lang="en-US" sz="2400" dirty="0"/>
            </a:br>
            <a:endParaRPr lang="en-US" dirty="0"/>
          </a:p>
        </p:txBody>
      </p:sp>
      <p:sp>
        <p:nvSpPr>
          <p:cNvPr id="3" name="Content Placeholder 2">
            <a:extLst>
              <a:ext uri="{FF2B5EF4-FFF2-40B4-BE49-F238E27FC236}">
                <a16:creationId xmlns:a16="http://schemas.microsoft.com/office/drawing/2014/main" id="{CA399A6E-E89C-01BA-7C38-DE676BBEBD9C}"/>
              </a:ext>
            </a:extLst>
          </p:cNvPr>
          <p:cNvSpPr>
            <a:spLocks noGrp="1"/>
          </p:cNvSpPr>
          <p:nvPr>
            <p:ph sz="half" idx="2"/>
          </p:nvPr>
        </p:nvSpPr>
        <p:spPr/>
        <p:txBody>
          <a:bodyPr>
            <a:normAutofit/>
          </a:bodyPr>
          <a:lstStyle/>
          <a:p>
            <a:pPr marL="0" lvl="1" indent="0">
              <a:buNone/>
            </a:pPr>
            <a:r>
              <a:rPr lang="en-US" dirty="0"/>
              <a:t>This is the </a:t>
            </a:r>
            <a:r>
              <a:rPr lang="en-US" b="1" dirty="0"/>
              <a:t>daily/weekly monitoring </a:t>
            </a:r>
            <a:r>
              <a:rPr lang="en-US" dirty="0"/>
              <a:t>mode, where users can:</a:t>
            </a:r>
            <a:endParaRPr lang="en-US" sz="1600" dirty="0"/>
          </a:p>
          <a:p>
            <a:pPr lvl="1"/>
            <a:r>
              <a:rPr lang="en-US" dirty="0"/>
              <a:t>Quickly assess which teams/Service Lines are at risk</a:t>
            </a:r>
            <a:endParaRPr lang="en-US" sz="1600" dirty="0"/>
          </a:p>
          <a:p>
            <a:pPr lvl="3"/>
            <a:r>
              <a:rPr lang="en-US" dirty="0"/>
              <a:t>Flags for sustained overcapacity (e.g. 3+ days &gt; 90%)</a:t>
            </a:r>
            <a:endParaRPr lang="en-US" sz="1600" dirty="0"/>
          </a:p>
          <a:p>
            <a:pPr lvl="1"/>
            <a:r>
              <a:rPr lang="en-US" dirty="0"/>
              <a:t>See volume trends over the past week/2 weeks/month</a:t>
            </a:r>
            <a:endParaRPr lang="en-US" sz="1600" dirty="0"/>
          </a:p>
          <a:p>
            <a:pPr lvl="3"/>
            <a:r>
              <a:rPr lang="en-US" dirty="0"/>
              <a:t>Volume line plots, % of total capacity bar plots, SPC charts</a:t>
            </a:r>
            <a:endParaRPr lang="en-US" sz="1600" dirty="0"/>
          </a:p>
          <a:p>
            <a:pPr lvl="1"/>
            <a:r>
              <a:rPr lang="en-US" dirty="0"/>
              <a:t>Anticipate upcoming surges</a:t>
            </a:r>
            <a:endParaRPr lang="en-US" sz="1600" dirty="0"/>
          </a:p>
          <a:p>
            <a:pPr lvl="1"/>
            <a:r>
              <a:rPr lang="en-US" dirty="0"/>
              <a:t>Make staffing adjustments before things escalate</a:t>
            </a:r>
          </a:p>
          <a:p>
            <a:pPr lvl="2"/>
            <a:r>
              <a:rPr lang="en-US" dirty="0"/>
              <a:t> </a:t>
            </a:r>
            <a:r>
              <a:rPr lang="en-US" b="1" dirty="0"/>
              <a:t>Stop problems before they become problems</a:t>
            </a:r>
          </a:p>
        </p:txBody>
      </p:sp>
      <p:sp>
        <p:nvSpPr>
          <p:cNvPr id="4" name="Slide Number Placeholder 3">
            <a:extLst>
              <a:ext uri="{FF2B5EF4-FFF2-40B4-BE49-F238E27FC236}">
                <a16:creationId xmlns:a16="http://schemas.microsoft.com/office/drawing/2014/main" id="{2A230C48-D4F7-B20B-CB6F-3268816456F7}"/>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358332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1E0C8-1834-6EEE-A320-9ADDD78F6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7F13D-CE99-E996-5598-9BA263059342}"/>
              </a:ext>
            </a:extLst>
          </p:cNvPr>
          <p:cNvSpPr>
            <a:spLocks noGrp="1"/>
          </p:cNvSpPr>
          <p:nvPr>
            <p:ph type="title"/>
          </p:nvPr>
        </p:nvSpPr>
        <p:spPr>
          <a:xfrm>
            <a:off x="1322317" y="268360"/>
            <a:ext cx="8300077" cy="2121177"/>
          </a:xfrm>
        </p:spPr>
        <p:txBody>
          <a:bodyPr/>
          <a:lstStyle/>
          <a:p>
            <a:r>
              <a:rPr lang="en-US" dirty="0"/>
              <a:t>Task 2: Volume Forecasting</a:t>
            </a:r>
            <a:br>
              <a:rPr lang="en-US" dirty="0"/>
            </a:br>
            <a:r>
              <a:rPr lang="en-US" sz="1800" dirty="0"/>
              <a:t>“</a:t>
            </a:r>
            <a:r>
              <a:rPr lang="en-US" sz="1800" i="1" dirty="0"/>
              <a:t>What might happen next”</a:t>
            </a:r>
            <a:endParaRPr lang="en-US" dirty="0"/>
          </a:p>
        </p:txBody>
      </p:sp>
      <p:sp>
        <p:nvSpPr>
          <p:cNvPr id="3" name="Content Placeholder 2">
            <a:extLst>
              <a:ext uri="{FF2B5EF4-FFF2-40B4-BE49-F238E27FC236}">
                <a16:creationId xmlns:a16="http://schemas.microsoft.com/office/drawing/2014/main" id="{11C2BE2E-3C93-B16A-90B2-236ECFB98BFC}"/>
              </a:ext>
            </a:extLst>
          </p:cNvPr>
          <p:cNvSpPr>
            <a:spLocks noGrp="1"/>
          </p:cNvSpPr>
          <p:nvPr>
            <p:ph sz="half" idx="2"/>
          </p:nvPr>
        </p:nvSpPr>
        <p:spPr/>
        <p:txBody>
          <a:bodyPr>
            <a:normAutofit/>
          </a:bodyPr>
          <a:lstStyle/>
          <a:p>
            <a:pPr lvl="1"/>
            <a:r>
              <a:rPr lang="en-US" dirty="0"/>
              <a:t>This is the </a:t>
            </a:r>
            <a:r>
              <a:rPr lang="en-US" b="1" dirty="0"/>
              <a:t>prediction mode</a:t>
            </a:r>
            <a:r>
              <a:rPr lang="en-US" dirty="0"/>
              <a:t>,</a:t>
            </a:r>
            <a:r>
              <a:rPr lang="en-US" b="1" dirty="0"/>
              <a:t> </a:t>
            </a:r>
            <a:r>
              <a:rPr lang="en-US" dirty="0"/>
              <a:t>where users can:</a:t>
            </a:r>
            <a:endParaRPr lang="en-US" sz="1600" dirty="0"/>
          </a:p>
          <a:p>
            <a:pPr marL="569214" lvl="1"/>
            <a:r>
              <a:rPr lang="en-US" dirty="0"/>
              <a:t>Analyze historical data and predict upcoming patient volumes</a:t>
            </a:r>
            <a:endParaRPr lang="en-US" sz="1600" dirty="0"/>
          </a:p>
          <a:p>
            <a:pPr marL="569214" lvl="1"/>
            <a:r>
              <a:rPr lang="en-US" dirty="0"/>
              <a:t>Anticipate upcoming surges in patient volume, and be able to adjust accordingly</a:t>
            </a:r>
            <a:endParaRPr lang="en-US" sz="1600" dirty="0"/>
          </a:p>
          <a:p>
            <a:pPr marL="569214" lvl="1"/>
            <a:r>
              <a:rPr lang="en-US" dirty="0"/>
              <a:t>Simulate forecasted </a:t>
            </a:r>
            <a:r>
              <a:rPr lang="en-US" b="0" dirty="0"/>
              <a:t>volumes under different staffing strategies. Adjust in real-time to avoid being over capacity. </a:t>
            </a:r>
          </a:p>
          <a:p>
            <a:pPr marL="569214" lvl="1"/>
            <a:r>
              <a:rPr lang="en-US" b="0" dirty="0"/>
              <a:t>Could be wrapped together into the Current Health Dashboard</a:t>
            </a:r>
          </a:p>
        </p:txBody>
      </p:sp>
      <p:sp>
        <p:nvSpPr>
          <p:cNvPr id="4" name="Slide Number Placeholder 3">
            <a:extLst>
              <a:ext uri="{FF2B5EF4-FFF2-40B4-BE49-F238E27FC236}">
                <a16:creationId xmlns:a16="http://schemas.microsoft.com/office/drawing/2014/main" id="{90537654-D6DD-77C4-69A5-95C9A6AE6A49}"/>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405620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118FF-C128-8D3B-01BE-3517CBE8D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56E09-B303-4D65-5367-729D9B269A12}"/>
              </a:ext>
            </a:extLst>
          </p:cNvPr>
          <p:cNvSpPr>
            <a:spLocks noGrp="1"/>
          </p:cNvSpPr>
          <p:nvPr>
            <p:ph type="title"/>
          </p:nvPr>
        </p:nvSpPr>
        <p:spPr>
          <a:xfrm>
            <a:off x="1322317" y="268360"/>
            <a:ext cx="8300077" cy="2121177"/>
          </a:xfrm>
        </p:spPr>
        <p:txBody>
          <a:bodyPr/>
          <a:lstStyle/>
          <a:p>
            <a:r>
              <a:rPr lang="en-US" dirty="0"/>
              <a:t>Task 3: Custom Exploration and Reporting</a:t>
            </a:r>
            <a:br>
              <a:rPr lang="en-US" dirty="0"/>
            </a:br>
            <a:r>
              <a:rPr lang="en-US" sz="1800" dirty="0"/>
              <a:t>“</a:t>
            </a:r>
            <a:r>
              <a:rPr lang="en-US" sz="1800" i="1" dirty="0"/>
              <a:t>I want to explore on my own”, “I need to make a report”</a:t>
            </a:r>
            <a:br>
              <a:rPr lang="en-US" sz="2400" dirty="0"/>
            </a:br>
            <a:endParaRPr lang="en-US" dirty="0"/>
          </a:p>
        </p:txBody>
      </p:sp>
      <p:sp>
        <p:nvSpPr>
          <p:cNvPr id="3" name="Content Placeholder 2">
            <a:extLst>
              <a:ext uri="{FF2B5EF4-FFF2-40B4-BE49-F238E27FC236}">
                <a16:creationId xmlns:a16="http://schemas.microsoft.com/office/drawing/2014/main" id="{7A7FDEF7-D3E9-C095-949A-EB76818E8E82}"/>
              </a:ext>
            </a:extLst>
          </p:cNvPr>
          <p:cNvSpPr>
            <a:spLocks noGrp="1"/>
          </p:cNvSpPr>
          <p:nvPr>
            <p:ph sz="half" idx="2"/>
          </p:nvPr>
        </p:nvSpPr>
        <p:spPr/>
        <p:txBody>
          <a:bodyPr>
            <a:normAutofit/>
          </a:bodyPr>
          <a:lstStyle/>
          <a:p>
            <a:pPr lvl="1"/>
            <a:r>
              <a:rPr lang="en-US" dirty="0"/>
              <a:t>This is the </a:t>
            </a:r>
            <a:r>
              <a:rPr lang="en-US" b="1" dirty="0"/>
              <a:t>analyst mode</a:t>
            </a:r>
            <a:r>
              <a:rPr lang="en-US" dirty="0"/>
              <a:t>, where users can:</a:t>
            </a:r>
            <a:endParaRPr lang="en-US" sz="1600" dirty="0"/>
          </a:p>
          <a:p>
            <a:pPr lvl="2"/>
            <a:r>
              <a:rPr lang="en-US" dirty="0"/>
              <a:t>Filter by specific date ranges, service lines, and aggregation levels (day, week, month)</a:t>
            </a:r>
            <a:endParaRPr lang="en-US" sz="1600" dirty="0"/>
          </a:p>
          <a:p>
            <a:pPr lvl="2"/>
            <a:r>
              <a:rPr lang="en-US" dirty="0"/>
              <a:t>Directly compare different service lines/teams</a:t>
            </a:r>
            <a:endParaRPr lang="en-US" sz="1600" dirty="0"/>
          </a:p>
          <a:p>
            <a:pPr lvl="2"/>
            <a:r>
              <a:rPr lang="en-US" dirty="0"/>
              <a:t>Build custom groups for storytelling (e.g. General Medicine + Med </a:t>
            </a:r>
            <a:r>
              <a:rPr lang="en-US" dirty="0" err="1"/>
              <a:t>Onc</a:t>
            </a:r>
            <a:r>
              <a:rPr lang="en-US" dirty="0"/>
              <a:t>)</a:t>
            </a:r>
            <a:endParaRPr lang="en-US" sz="1600" dirty="0"/>
          </a:p>
          <a:p>
            <a:pPr lvl="2"/>
            <a:r>
              <a:rPr lang="en-US" dirty="0"/>
              <a:t>Export visuals for presentations/reports (need to implement)</a:t>
            </a:r>
            <a:endParaRPr lang="en-US" sz="1600" dirty="0"/>
          </a:p>
        </p:txBody>
      </p:sp>
      <p:sp>
        <p:nvSpPr>
          <p:cNvPr id="4" name="Slide Number Placeholder 3">
            <a:extLst>
              <a:ext uri="{FF2B5EF4-FFF2-40B4-BE49-F238E27FC236}">
                <a16:creationId xmlns:a16="http://schemas.microsoft.com/office/drawing/2014/main" id="{1863D26A-F885-A64B-44AD-F097FCFDB586}"/>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363920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00402-7CF8-2EA6-C687-623825BEB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D53E6-3B65-6198-7C2C-EFEAACBF0225}"/>
              </a:ext>
            </a:extLst>
          </p:cNvPr>
          <p:cNvSpPr>
            <a:spLocks noGrp="1"/>
          </p:cNvSpPr>
          <p:nvPr>
            <p:ph type="title"/>
          </p:nvPr>
        </p:nvSpPr>
        <p:spPr/>
        <p:txBody>
          <a:bodyPr/>
          <a:lstStyle/>
          <a:p>
            <a:r>
              <a:rPr lang="en-US" dirty="0"/>
              <a:t>Develop App in </a:t>
            </a:r>
            <a:r>
              <a:rPr lang="en-US" dirty="0" err="1"/>
              <a:t>RShiny</a:t>
            </a:r>
            <a:endParaRPr lang="en-US" dirty="0"/>
          </a:p>
        </p:txBody>
      </p:sp>
      <p:sp>
        <p:nvSpPr>
          <p:cNvPr id="3" name="Text Placeholder 2">
            <a:extLst>
              <a:ext uri="{FF2B5EF4-FFF2-40B4-BE49-F238E27FC236}">
                <a16:creationId xmlns:a16="http://schemas.microsoft.com/office/drawing/2014/main" id="{B2F8CC5C-4A31-7764-5701-E1037933536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7841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EF586-C18E-0422-5442-11957570873C}"/>
              </a:ext>
            </a:extLst>
          </p:cNvPr>
          <p:cNvSpPr>
            <a:spLocks noGrp="1"/>
          </p:cNvSpPr>
          <p:nvPr>
            <p:ph type="title"/>
          </p:nvPr>
        </p:nvSpPr>
        <p:spPr/>
        <p:txBody>
          <a:bodyPr/>
          <a:lstStyle/>
          <a:p>
            <a:r>
              <a:rPr lang="en-US" dirty="0"/>
              <a:t>Coding the App</a:t>
            </a:r>
          </a:p>
        </p:txBody>
      </p:sp>
      <p:sp>
        <p:nvSpPr>
          <p:cNvPr id="3" name="Content Placeholder 2">
            <a:extLst>
              <a:ext uri="{FF2B5EF4-FFF2-40B4-BE49-F238E27FC236}">
                <a16:creationId xmlns:a16="http://schemas.microsoft.com/office/drawing/2014/main" id="{82DBB518-86F1-EB90-EDD3-C02B77EC4249}"/>
              </a:ext>
            </a:extLst>
          </p:cNvPr>
          <p:cNvSpPr>
            <a:spLocks noGrp="1"/>
          </p:cNvSpPr>
          <p:nvPr>
            <p:ph idx="1"/>
          </p:nvPr>
        </p:nvSpPr>
        <p:spPr/>
        <p:txBody>
          <a:bodyPr/>
          <a:lstStyle/>
          <a:p>
            <a:r>
              <a:rPr lang="en-US" dirty="0"/>
              <a:t>Developed interactive app in </a:t>
            </a:r>
            <a:r>
              <a:rPr lang="en-US" dirty="0" err="1"/>
              <a:t>Rshiny</a:t>
            </a:r>
            <a:endParaRPr lang="en-US" dirty="0"/>
          </a:p>
          <a:p>
            <a:r>
              <a:rPr lang="en-US" dirty="0"/>
              <a:t>Focused on clean, modular code and reproducible workflows</a:t>
            </a:r>
          </a:p>
          <a:p>
            <a:r>
              <a:rPr lang="en-US" dirty="0"/>
              <a:t>Followed good coding practice</a:t>
            </a:r>
          </a:p>
          <a:p>
            <a:pPr lvl="1"/>
            <a:r>
              <a:rPr lang="en-US" dirty="0"/>
              <a:t>Clear comments for each block of code</a:t>
            </a:r>
          </a:p>
        </p:txBody>
      </p:sp>
    </p:spTree>
    <p:extLst>
      <p:ext uri="{BB962C8B-B14F-4D97-AF65-F5344CB8AC3E}">
        <p14:creationId xmlns:p14="http://schemas.microsoft.com/office/powerpoint/2010/main" val="11148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B8BE8-7BBD-5B79-C2A6-DF83620B2C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ACBB8-B327-2633-9A79-9287192E5C4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253CB2C-351F-642A-F035-76A54DF8B3F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D6BAB245-7F59-5C71-395C-F55BB38278CA}"/>
              </a:ext>
            </a:extLst>
          </p:cNvPr>
          <p:cNvPicPr>
            <a:picLocks noChangeAspect="1"/>
          </p:cNvPicPr>
          <p:nvPr/>
        </p:nvPicPr>
        <p:blipFill>
          <a:blip r:embed="rId2"/>
          <a:stretch>
            <a:fillRect/>
          </a:stretch>
        </p:blipFill>
        <p:spPr>
          <a:xfrm>
            <a:off x="746614" y="0"/>
            <a:ext cx="10784394" cy="6858000"/>
          </a:xfrm>
          <a:prstGeom prst="rect">
            <a:avLst/>
          </a:prstGeom>
        </p:spPr>
      </p:pic>
    </p:spTree>
    <p:extLst>
      <p:ext uri="{BB962C8B-B14F-4D97-AF65-F5344CB8AC3E}">
        <p14:creationId xmlns:p14="http://schemas.microsoft.com/office/powerpoint/2010/main" val="2555594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005A2-AC29-E12A-A4BF-B86CF91BC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87572A-3669-7613-7786-A3BB6993FD55}"/>
              </a:ext>
            </a:extLst>
          </p:cNvPr>
          <p:cNvSpPr>
            <a:spLocks noGrp="1"/>
          </p:cNvSpPr>
          <p:nvPr>
            <p:ph type="title"/>
          </p:nvPr>
        </p:nvSpPr>
        <p:spPr/>
        <p:txBody>
          <a:bodyPr/>
          <a:lstStyle/>
          <a:p>
            <a:r>
              <a:rPr lang="en-US" dirty="0"/>
              <a:t>Design Philosophy</a:t>
            </a:r>
          </a:p>
        </p:txBody>
      </p:sp>
      <p:sp>
        <p:nvSpPr>
          <p:cNvPr id="3" name="Text Placeholder 2">
            <a:extLst>
              <a:ext uri="{FF2B5EF4-FFF2-40B4-BE49-F238E27FC236}">
                <a16:creationId xmlns:a16="http://schemas.microsoft.com/office/drawing/2014/main" id="{D34F7C57-D522-5014-B7A4-B00FFF7551D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5134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28067-AAF1-4FCF-35B1-A622835B8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83C4E-8021-D109-52FC-8AE388005C0C}"/>
              </a:ext>
            </a:extLst>
          </p:cNvPr>
          <p:cNvSpPr>
            <a:spLocks noGrp="1"/>
          </p:cNvSpPr>
          <p:nvPr>
            <p:ph type="title"/>
          </p:nvPr>
        </p:nvSpPr>
        <p:spPr>
          <a:xfrm>
            <a:off x="138647" y="78538"/>
            <a:ext cx="7288282" cy="476590"/>
          </a:xfrm>
        </p:spPr>
        <p:txBody>
          <a:bodyPr>
            <a:normAutofit fontScale="90000"/>
          </a:bodyPr>
          <a:lstStyle/>
          <a:p>
            <a:r>
              <a:rPr lang="en-US" dirty="0"/>
              <a:t>Design philosophy</a:t>
            </a:r>
          </a:p>
        </p:txBody>
      </p:sp>
      <p:sp>
        <p:nvSpPr>
          <p:cNvPr id="4" name="Slide Number Placeholder 3">
            <a:extLst>
              <a:ext uri="{FF2B5EF4-FFF2-40B4-BE49-F238E27FC236}">
                <a16:creationId xmlns:a16="http://schemas.microsoft.com/office/drawing/2014/main" id="{88E421FE-E4D0-94C7-0C6B-CEF6ADB6FE51}"/>
              </a:ext>
            </a:extLst>
          </p:cNvPr>
          <p:cNvSpPr>
            <a:spLocks noGrp="1"/>
          </p:cNvSpPr>
          <p:nvPr>
            <p:ph type="sldNum" sz="quarter" idx="12"/>
          </p:nvPr>
        </p:nvSpPr>
        <p:spPr/>
        <p:txBody>
          <a:bodyPr/>
          <a:lstStyle/>
          <a:p>
            <a:fld id="{A49DFD55-3C28-40EF-9E31-A92D2E4017FF}" type="slidenum">
              <a:rPr lang="en-US" smtClean="0"/>
              <a:pPr/>
              <a:t>27</a:t>
            </a:fld>
            <a:endParaRPr lang="en-US" dirty="0"/>
          </a:p>
        </p:txBody>
      </p:sp>
      <p:pic>
        <p:nvPicPr>
          <p:cNvPr id="10" name="Picture 9">
            <a:extLst>
              <a:ext uri="{FF2B5EF4-FFF2-40B4-BE49-F238E27FC236}">
                <a16:creationId xmlns:a16="http://schemas.microsoft.com/office/drawing/2014/main" id="{F3624896-334D-6AA5-46F9-7D2E6DED834D}"/>
              </a:ext>
            </a:extLst>
          </p:cNvPr>
          <p:cNvPicPr>
            <a:picLocks noChangeAspect="1"/>
          </p:cNvPicPr>
          <p:nvPr/>
        </p:nvPicPr>
        <p:blipFill>
          <a:blip r:embed="rId3"/>
          <a:stretch>
            <a:fillRect/>
          </a:stretch>
        </p:blipFill>
        <p:spPr>
          <a:xfrm>
            <a:off x="2861534" y="1293540"/>
            <a:ext cx="6879516" cy="4404480"/>
          </a:xfrm>
          <a:prstGeom prst="rect">
            <a:avLst/>
          </a:prstGeom>
        </p:spPr>
      </p:pic>
    </p:spTree>
    <p:extLst>
      <p:ext uri="{BB962C8B-B14F-4D97-AF65-F5344CB8AC3E}">
        <p14:creationId xmlns:p14="http://schemas.microsoft.com/office/powerpoint/2010/main" val="233246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74AD7-F191-1A12-0E59-8334B3706E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4417C-AF39-7C1C-C613-95865B5EAE57}"/>
              </a:ext>
            </a:extLst>
          </p:cNvPr>
          <p:cNvSpPr>
            <a:spLocks noGrp="1"/>
          </p:cNvSpPr>
          <p:nvPr>
            <p:ph type="title"/>
          </p:nvPr>
        </p:nvSpPr>
        <p:spPr>
          <a:xfrm>
            <a:off x="138647" y="78538"/>
            <a:ext cx="7288282" cy="476590"/>
          </a:xfrm>
        </p:spPr>
        <p:txBody>
          <a:bodyPr>
            <a:normAutofit fontScale="90000"/>
          </a:bodyPr>
          <a:lstStyle/>
          <a:p>
            <a:r>
              <a:rPr lang="en-US" dirty="0"/>
              <a:t>Design philosophy</a:t>
            </a:r>
          </a:p>
        </p:txBody>
      </p:sp>
      <p:sp>
        <p:nvSpPr>
          <p:cNvPr id="4" name="Slide Number Placeholder 3">
            <a:extLst>
              <a:ext uri="{FF2B5EF4-FFF2-40B4-BE49-F238E27FC236}">
                <a16:creationId xmlns:a16="http://schemas.microsoft.com/office/drawing/2014/main" id="{936F0591-117E-A2AF-23E9-C470EDAC32AC}"/>
              </a:ext>
            </a:extLst>
          </p:cNvPr>
          <p:cNvSpPr>
            <a:spLocks noGrp="1"/>
          </p:cNvSpPr>
          <p:nvPr>
            <p:ph type="sldNum" sz="quarter" idx="12"/>
          </p:nvPr>
        </p:nvSpPr>
        <p:spPr/>
        <p:txBody>
          <a:bodyPr/>
          <a:lstStyle/>
          <a:p>
            <a:fld id="{A49DFD55-3C28-40EF-9E31-A92D2E4017FF}" type="slidenum">
              <a:rPr lang="en-US" smtClean="0"/>
              <a:pPr/>
              <a:t>28</a:t>
            </a:fld>
            <a:endParaRPr lang="en-US" dirty="0"/>
          </a:p>
        </p:txBody>
      </p:sp>
      <p:pic>
        <p:nvPicPr>
          <p:cNvPr id="10" name="Picture 9">
            <a:extLst>
              <a:ext uri="{FF2B5EF4-FFF2-40B4-BE49-F238E27FC236}">
                <a16:creationId xmlns:a16="http://schemas.microsoft.com/office/drawing/2014/main" id="{2A40E3F1-F414-B9AB-16A3-049FA9B6B5FE}"/>
              </a:ext>
            </a:extLst>
          </p:cNvPr>
          <p:cNvPicPr>
            <a:picLocks noChangeAspect="1"/>
          </p:cNvPicPr>
          <p:nvPr/>
        </p:nvPicPr>
        <p:blipFill>
          <a:blip r:embed="rId3"/>
          <a:stretch>
            <a:fillRect/>
          </a:stretch>
        </p:blipFill>
        <p:spPr>
          <a:xfrm>
            <a:off x="0" y="1726602"/>
            <a:ext cx="5530990" cy="3541112"/>
          </a:xfrm>
          <a:prstGeom prst="rect">
            <a:avLst/>
          </a:prstGeom>
        </p:spPr>
      </p:pic>
      <p:pic>
        <p:nvPicPr>
          <p:cNvPr id="5" name="Picture 4">
            <a:extLst>
              <a:ext uri="{FF2B5EF4-FFF2-40B4-BE49-F238E27FC236}">
                <a16:creationId xmlns:a16="http://schemas.microsoft.com/office/drawing/2014/main" id="{D2E5525F-4F15-CBDC-3481-00B0F59229F4}"/>
              </a:ext>
            </a:extLst>
          </p:cNvPr>
          <p:cNvPicPr>
            <a:picLocks noChangeAspect="1"/>
          </p:cNvPicPr>
          <p:nvPr/>
        </p:nvPicPr>
        <p:blipFill>
          <a:blip r:embed="rId4"/>
          <a:stretch>
            <a:fillRect/>
          </a:stretch>
        </p:blipFill>
        <p:spPr>
          <a:xfrm>
            <a:off x="6303981" y="105439"/>
            <a:ext cx="5599356" cy="3174688"/>
          </a:xfrm>
          <a:prstGeom prst="rect">
            <a:avLst/>
          </a:prstGeom>
        </p:spPr>
      </p:pic>
      <p:pic>
        <p:nvPicPr>
          <p:cNvPr id="7" name="Picture 6">
            <a:extLst>
              <a:ext uri="{FF2B5EF4-FFF2-40B4-BE49-F238E27FC236}">
                <a16:creationId xmlns:a16="http://schemas.microsoft.com/office/drawing/2014/main" id="{FC95BD40-D673-2179-5BBF-E9F4C85D985D}"/>
              </a:ext>
            </a:extLst>
          </p:cNvPr>
          <p:cNvPicPr>
            <a:picLocks noChangeAspect="1"/>
          </p:cNvPicPr>
          <p:nvPr/>
        </p:nvPicPr>
        <p:blipFill>
          <a:blip r:embed="rId5"/>
          <a:stretch>
            <a:fillRect/>
          </a:stretch>
        </p:blipFill>
        <p:spPr>
          <a:xfrm>
            <a:off x="6305562" y="3366003"/>
            <a:ext cx="5612735" cy="1372355"/>
          </a:xfrm>
          <a:prstGeom prst="rect">
            <a:avLst/>
          </a:prstGeom>
        </p:spPr>
      </p:pic>
      <p:pic>
        <p:nvPicPr>
          <p:cNvPr id="9" name="Picture 8">
            <a:extLst>
              <a:ext uri="{FF2B5EF4-FFF2-40B4-BE49-F238E27FC236}">
                <a16:creationId xmlns:a16="http://schemas.microsoft.com/office/drawing/2014/main" id="{D0F8B943-3DA8-669A-06F3-1976A7AF4A59}"/>
              </a:ext>
            </a:extLst>
          </p:cNvPr>
          <p:cNvPicPr>
            <a:picLocks noChangeAspect="1"/>
          </p:cNvPicPr>
          <p:nvPr/>
        </p:nvPicPr>
        <p:blipFill>
          <a:blip r:embed="rId6"/>
          <a:stretch>
            <a:fillRect/>
          </a:stretch>
        </p:blipFill>
        <p:spPr>
          <a:xfrm>
            <a:off x="6309543" y="4580147"/>
            <a:ext cx="5646406" cy="2141327"/>
          </a:xfrm>
          <a:prstGeom prst="rect">
            <a:avLst/>
          </a:prstGeom>
        </p:spPr>
      </p:pic>
      <p:sp>
        <p:nvSpPr>
          <p:cNvPr id="14" name="Flowchart: Manual Operation 13">
            <a:extLst>
              <a:ext uri="{FF2B5EF4-FFF2-40B4-BE49-F238E27FC236}">
                <a16:creationId xmlns:a16="http://schemas.microsoft.com/office/drawing/2014/main" id="{31FD8A7E-A78A-4AAE-5F1E-1ABEFE41595C}"/>
              </a:ext>
            </a:extLst>
          </p:cNvPr>
          <p:cNvSpPr/>
          <p:nvPr/>
        </p:nvSpPr>
        <p:spPr>
          <a:xfrm>
            <a:off x="6191643" y="73075"/>
            <a:ext cx="5764306" cy="65858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849 w 10000"/>
              <a:gd name="connsiteY3" fmla="*/ 9143 h 10000"/>
              <a:gd name="connsiteX4" fmla="*/ 0 w 10000"/>
              <a:gd name="connsiteY4" fmla="*/ 0 h 10000"/>
              <a:gd name="connsiteX0" fmla="*/ 0 w 10000"/>
              <a:gd name="connsiteY0" fmla="*/ 0 h 9143"/>
              <a:gd name="connsiteX1" fmla="*/ 10000 w 10000"/>
              <a:gd name="connsiteY1" fmla="*/ 0 h 9143"/>
              <a:gd name="connsiteX2" fmla="*/ 5266 w 10000"/>
              <a:gd name="connsiteY2" fmla="*/ 9126 h 9143"/>
              <a:gd name="connsiteX3" fmla="*/ 2849 w 10000"/>
              <a:gd name="connsiteY3" fmla="*/ 9143 h 9143"/>
              <a:gd name="connsiteX4" fmla="*/ 0 w 10000"/>
              <a:gd name="connsiteY4" fmla="*/ 0 h 9143"/>
              <a:gd name="connsiteX0" fmla="*/ 0 w 10000"/>
              <a:gd name="connsiteY0" fmla="*/ 0 h 9981"/>
              <a:gd name="connsiteX1" fmla="*/ 10000 w 10000"/>
              <a:gd name="connsiteY1" fmla="*/ 0 h 9981"/>
              <a:gd name="connsiteX2" fmla="*/ 5266 w 10000"/>
              <a:gd name="connsiteY2" fmla="*/ 9981 h 9981"/>
              <a:gd name="connsiteX3" fmla="*/ 4277 w 10000"/>
              <a:gd name="connsiteY3" fmla="*/ 9898 h 9981"/>
              <a:gd name="connsiteX4" fmla="*/ 0 w 10000"/>
              <a:gd name="connsiteY4" fmla="*/ 0 h 9981"/>
              <a:gd name="connsiteX0" fmla="*/ 0 w 10000"/>
              <a:gd name="connsiteY0" fmla="*/ 0 h 10056"/>
              <a:gd name="connsiteX1" fmla="*/ 10000 w 10000"/>
              <a:gd name="connsiteY1" fmla="*/ 0 h 10056"/>
              <a:gd name="connsiteX2" fmla="*/ 5266 w 10000"/>
              <a:gd name="connsiteY2" fmla="*/ 10000 h 10056"/>
              <a:gd name="connsiteX3" fmla="*/ 4613 w 10000"/>
              <a:gd name="connsiteY3" fmla="*/ 10056 h 10056"/>
              <a:gd name="connsiteX4" fmla="*/ 0 w 10000"/>
              <a:gd name="connsiteY4" fmla="*/ 0 h 10056"/>
              <a:gd name="connsiteX0" fmla="*/ 0 w 10000"/>
              <a:gd name="connsiteY0" fmla="*/ 0 h 10288"/>
              <a:gd name="connsiteX1" fmla="*/ 10000 w 10000"/>
              <a:gd name="connsiteY1" fmla="*/ 0 h 10288"/>
              <a:gd name="connsiteX2" fmla="*/ 5285 w 10000"/>
              <a:gd name="connsiteY2" fmla="*/ 10288 h 10288"/>
              <a:gd name="connsiteX3" fmla="*/ 4613 w 10000"/>
              <a:gd name="connsiteY3" fmla="*/ 10056 h 10288"/>
              <a:gd name="connsiteX4" fmla="*/ 0 w 10000"/>
              <a:gd name="connsiteY4" fmla="*/ 0 h 10288"/>
              <a:gd name="connsiteX0" fmla="*/ 0 w 10000"/>
              <a:gd name="connsiteY0" fmla="*/ 0 h 11600"/>
              <a:gd name="connsiteX1" fmla="*/ 10000 w 10000"/>
              <a:gd name="connsiteY1" fmla="*/ 0 h 11600"/>
              <a:gd name="connsiteX2" fmla="*/ 5285 w 10000"/>
              <a:gd name="connsiteY2" fmla="*/ 10288 h 11600"/>
              <a:gd name="connsiteX3" fmla="*/ 3671 w 10000"/>
              <a:gd name="connsiteY3" fmla="*/ 11600 h 11600"/>
              <a:gd name="connsiteX4" fmla="*/ 0 w 10000"/>
              <a:gd name="connsiteY4" fmla="*/ 0 h 11600"/>
              <a:gd name="connsiteX0" fmla="*/ 0 w 10000"/>
              <a:gd name="connsiteY0" fmla="*/ 0 h 11600"/>
              <a:gd name="connsiteX1" fmla="*/ 10000 w 10000"/>
              <a:gd name="connsiteY1" fmla="*/ 0 h 11600"/>
              <a:gd name="connsiteX2" fmla="*/ 7413 w 10000"/>
              <a:gd name="connsiteY2" fmla="*/ 11525 h 11600"/>
              <a:gd name="connsiteX3" fmla="*/ 3671 w 10000"/>
              <a:gd name="connsiteY3" fmla="*/ 11600 h 11600"/>
              <a:gd name="connsiteX4" fmla="*/ 0 w 10000"/>
              <a:gd name="connsiteY4" fmla="*/ 0 h 11600"/>
              <a:gd name="connsiteX0" fmla="*/ 0 w 10000"/>
              <a:gd name="connsiteY0" fmla="*/ 0 h 11525"/>
              <a:gd name="connsiteX1" fmla="*/ 10000 w 10000"/>
              <a:gd name="connsiteY1" fmla="*/ 0 h 11525"/>
              <a:gd name="connsiteX2" fmla="*/ 7413 w 10000"/>
              <a:gd name="connsiteY2" fmla="*/ 11525 h 11525"/>
              <a:gd name="connsiteX3" fmla="*/ 3204 w 10000"/>
              <a:gd name="connsiteY3" fmla="*/ 11377 h 11525"/>
              <a:gd name="connsiteX4" fmla="*/ 0 w 10000"/>
              <a:gd name="connsiteY4" fmla="*/ 0 h 11525"/>
              <a:gd name="connsiteX0" fmla="*/ 0 w 10000"/>
              <a:gd name="connsiteY0" fmla="*/ 0 h 11386"/>
              <a:gd name="connsiteX1" fmla="*/ 10000 w 10000"/>
              <a:gd name="connsiteY1" fmla="*/ 0 h 11386"/>
              <a:gd name="connsiteX2" fmla="*/ 7600 w 10000"/>
              <a:gd name="connsiteY2" fmla="*/ 11386 h 11386"/>
              <a:gd name="connsiteX3" fmla="*/ 3204 w 10000"/>
              <a:gd name="connsiteY3" fmla="*/ 11377 h 11386"/>
              <a:gd name="connsiteX4" fmla="*/ 0 w 10000"/>
              <a:gd name="connsiteY4" fmla="*/ 0 h 11386"/>
              <a:gd name="connsiteX0" fmla="*/ 0 w 10000"/>
              <a:gd name="connsiteY0" fmla="*/ 0 h 11386"/>
              <a:gd name="connsiteX1" fmla="*/ 10000 w 10000"/>
              <a:gd name="connsiteY1" fmla="*/ 0 h 11386"/>
              <a:gd name="connsiteX2" fmla="*/ 7115 w 10000"/>
              <a:gd name="connsiteY2" fmla="*/ 11386 h 11386"/>
              <a:gd name="connsiteX3" fmla="*/ 3204 w 10000"/>
              <a:gd name="connsiteY3" fmla="*/ 11377 h 11386"/>
              <a:gd name="connsiteX4" fmla="*/ 0 w 10000"/>
              <a:gd name="connsiteY4" fmla="*/ 0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386">
                <a:moveTo>
                  <a:pt x="0" y="0"/>
                </a:moveTo>
                <a:lnTo>
                  <a:pt x="10000" y="0"/>
                </a:lnTo>
                <a:lnTo>
                  <a:pt x="7115" y="11386"/>
                </a:lnTo>
                <a:lnTo>
                  <a:pt x="3204" y="11377"/>
                </a:lnTo>
                <a:lnTo>
                  <a:pt x="0" y="0"/>
                </a:lnTo>
                <a:close/>
              </a:path>
            </a:pathLst>
          </a:cu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557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67050-B9FF-8108-D83D-DFF4CB9C9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19E5FB-B697-0F8A-4A45-CE013D089174}"/>
              </a:ext>
            </a:extLst>
          </p:cNvPr>
          <p:cNvSpPr>
            <a:spLocks noGrp="1"/>
          </p:cNvSpPr>
          <p:nvPr>
            <p:ph type="title"/>
          </p:nvPr>
        </p:nvSpPr>
        <p:spPr>
          <a:xfrm>
            <a:off x="138647" y="78538"/>
            <a:ext cx="7288282" cy="476590"/>
          </a:xfrm>
        </p:spPr>
        <p:txBody>
          <a:bodyPr>
            <a:normAutofit fontScale="90000"/>
          </a:bodyPr>
          <a:lstStyle/>
          <a:p>
            <a:r>
              <a:rPr lang="en-US" dirty="0"/>
              <a:t>Design philosophy</a:t>
            </a:r>
          </a:p>
        </p:txBody>
      </p:sp>
      <p:sp>
        <p:nvSpPr>
          <p:cNvPr id="4" name="Slide Number Placeholder 3">
            <a:extLst>
              <a:ext uri="{FF2B5EF4-FFF2-40B4-BE49-F238E27FC236}">
                <a16:creationId xmlns:a16="http://schemas.microsoft.com/office/drawing/2014/main" id="{EED94084-5E86-742B-B201-A43B3E0F7680}"/>
              </a:ext>
            </a:extLst>
          </p:cNvPr>
          <p:cNvSpPr>
            <a:spLocks noGrp="1"/>
          </p:cNvSpPr>
          <p:nvPr>
            <p:ph type="sldNum" sz="quarter" idx="12"/>
          </p:nvPr>
        </p:nvSpPr>
        <p:spPr/>
        <p:txBody>
          <a:bodyPr/>
          <a:lstStyle/>
          <a:p>
            <a:fld id="{A49DFD55-3C28-40EF-9E31-A92D2E4017FF}" type="slidenum">
              <a:rPr lang="en-US" smtClean="0"/>
              <a:pPr/>
              <a:t>29</a:t>
            </a:fld>
            <a:endParaRPr lang="en-US" dirty="0"/>
          </a:p>
        </p:txBody>
      </p:sp>
      <p:pic>
        <p:nvPicPr>
          <p:cNvPr id="5" name="Picture 4">
            <a:extLst>
              <a:ext uri="{FF2B5EF4-FFF2-40B4-BE49-F238E27FC236}">
                <a16:creationId xmlns:a16="http://schemas.microsoft.com/office/drawing/2014/main" id="{E504CE49-D0EA-CD7F-EF1A-07F7CFFF1A3D}"/>
              </a:ext>
            </a:extLst>
          </p:cNvPr>
          <p:cNvPicPr>
            <a:picLocks noChangeAspect="1"/>
          </p:cNvPicPr>
          <p:nvPr/>
        </p:nvPicPr>
        <p:blipFill>
          <a:blip r:embed="rId3"/>
          <a:stretch>
            <a:fillRect/>
          </a:stretch>
        </p:blipFill>
        <p:spPr>
          <a:xfrm>
            <a:off x="6303981" y="105439"/>
            <a:ext cx="5599356" cy="3174688"/>
          </a:xfrm>
          <a:prstGeom prst="rect">
            <a:avLst/>
          </a:prstGeom>
        </p:spPr>
      </p:pic>
      <p:pic>
        <p:nvPicPr>
          <p:cNvPr id="7" name="Picture 6">
            <a:extLst>
              <a:ext uri="{FF2B5EF4-FFF2-40B4-BE49-F238E27FC236}">
                <a16:creationId xmlns:a16="http://schemas.microsoft.com/office/drawing/2014/main" id="{3CF37E9E-C5C0-A060-1B74-0BE50CCA02B3}"/>
              </a:ext>
            </a:extLst>
          </p:cNvPr>
          <p:cNvPicPr>
            <a:picLocks noChangeAspect="1"/>
          </p:cNvPicPr>
          <p:nvPr/>
        </p:nvPicPr>
        <p:blipFill>
          <a:blip r:embed="rId4"/>
          <a:stretch>
            <a:fillRect/>
          </a:stretch>
        </p:blipFill>
        <p:spPr>
          <a:xfrm>
            <a:off x="6305562" y="3366003"/>
            <a:ext cx="5612735" cy="1372355"/>
          </a:xfrm>
          <a:prstGeom prst="rect">
            <a:avLst/>
          </a:prstGeom>
        </p:spPr>
      </p:pic>
      <p:pic>
        <p:nvPicPr>
          <p:cNvPr id="9" name="Picture 8">
            <a:extLst>
              <a:ext uri="{FF2B5EF4-FFF2-40B4-BE49-F238E27FC236}">
                <a16:creationId xmlns:a16="http://schemas.microsoft.com/office/drawing/2014/main" id="{039F2F46-01F6-4354-C300-F21AFD1F4EC2}"/>
              </a:ext>
            </a:extLst>
          </p:cNvPr>
          <p:cNvPicPr>
            <a:picLocks noChangeAspect="1"/>
          </p:cNvPicPr>
          <p:nvPr/>
        </p:nvPicPr>
        <p:blipFill>
          <a:blip r:embed="rId5"/>
          <a:stretch>
            <a:fillRect/>
          </a:stretch>
        </p:blipFill>
        <p:spPr>
          <a:xfrm>
            <a:off x="6309543" y="4580147"/>
            <a:ext cx="5646406" cy="2141327"/>
          </a:xfrm>
          <a:prstGeom prst="rect">
            <a:avLst/>
          </a:prstGeom>
        </p:spPr>
      </p:pic>
      <p:sp>
        <p:nvSpPr>
          <p:cNvPr id="14" name="Flowchart: Manual Operation 13">
            <a:extLst>
              <a:ext uri="{FF2B5EF4-FFF2-40B4-BE49-F238E27FC236}">
                <a16:creationId xmlns:a16="http://schemas.microsoft.com/office/drawing/2014/main" id="{FFE07EF7-7B71-B09B-37A4-7247BA88998D}"/>
              </a:ext>
            </a:extLst>
          </p:cNvPr>
          <p:cNvSpPr/>
          <p:nvPr/>
        </p:nvSpPr>
        <p:spPr>
          <a:xfrm>
            <a:off x="6191643" y="73075"/>
            <a:ext cx="5764306" cy="65858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849 w 10000"/>
              <a:gd name="connsiteY3" fmla="*/ 9143 h 10000"/>
              <a:gd name="connsiteX4" fmla="*/ 0 w 10000"/>
              <a:gd name="connsiteY4" fmla="*/ 0 h 10000"/>
              <a:gd name="connsiteX0" fmla="*/ 0 w 10000"/>
              <a:gd name="connsiteY0" fmla="*/ 0 h 9143"/>
              <a:gd name="connsiteX1" fmla="*/ 10000 w 10000"/>
              <a:gd name="connsiteY1" fmla="*/ 0 h 9143"/>
              <a:gd name="connsiteX2" fmla="*/ 5266 w 10000"/>
              <a:gd name="connsiteY2" fmla="*/ 9126 h 9143"/>
              <a:gd name="connsiteX3" fmla="*/ 2849 w 10000"/>
              <a:gd name="connsiteY3" fmla="*/ 9143 h 9143"/>
              <a:gd name="connsiteX4" fmla="*/ 0 w 10000"/>
              <a:gd name="connsiteY4" fmla="*/ 0 h 9143"/>
              <a:gd name="connsiteX0" fmla="*/ 0 w 10000"/>
              <a:gd name="connsiteY0" fmla="*/ 0 h 9981"/>
              <a:gd name="connsiteX1" fmla="*/ 10000 w 10000"/>
              <a:gd name="connsiteY1" fmla="*/ 0 h 9981"/>
              <a:gd name="connsiteX2" fmla="*/ 5266 w 10000"/>
              <a:gd name="connsiteY2" fmla="*/ 9981 h 9981"/>
              <a:gd name="connsiteX3" fmla="*/ 4277 w 10000"/>
              <a:gd name="connsiteY3" fmla="*/ 9898 h 9981"/>
              <a:gd name="connsiteX4" fmla="*/ 0 w 10000"/>
              <a:gd name="connsiteY4" fmla="*/ 0 h 9981"/>
              <a:gd name="connsiteX0" fmla="*/ 0 w 10000"/>
              <a:gd name="connsiteY0" fmla="*/ 0 h 10056"/>
              <a:gd name="connsiteX1" fmla="*/ 10000 w 10000"/>
              <a:gd name="connsiteY1" fmla="*/ 0 h 10056"/>
              <a:gd name="connsiteX2" fmla="*/ 5266 w 10000"/>
              <a:gd name="connsiteY2" fmla="*/ 10000 h 10056"/>
              <a:gd name="connsiteX3" fmla="*/ 4613 w 10000"/>
              <a:gd name="connsiteY3" fmla="*/ 10056 h 10056"/>
              <a:gd name="connsiteX4" fmla="*/ 0 w 10000"/>
              <a:gd name="connsiteY4" fmla="*/ 0 h 10056"/>
              <a:gd name="connsiteX0" fmla="*/ 0 w 10000"/>
              <a:gd name="connsiteY0" fmla="*/ 0 h 10288"/>
              <a:gd name="connsiteX1" fmla="*/ 10000 w 10000"/>
              <a:gd name="connsiteY1" fmla="*/ 0 h 10288"/>
              <a:gd name="connsiteX2" fmla="*/ 5285 w 10000"/>
              <a:gd name="connsiteY2" fmla="*/ 10288 h 10288"/>
              <a:gd name="connsiteX3" fmla="*/ 4613 w 10000"/>
              <a:gd name="connsiteY3" fmla="*/ 10056 h 10288"/>
              <a:gd name="connsiteX4" fmla="*/ 0 w 10000"/>
              <a:gd name="connsiteY4" fmla="*/ 0 h 10288"/>
              <a:gd name="connsiteX0" fmla="*/ 0 w 10000"/>
              <a:gd name="connsiteY0" fmla="*/ 0 h 11600"/>
              <a:gd name="connsiteX1" fmla="*/ 10000 w 10000"/>
              <a:gd name="connsiteY1" fmla="*/ 0 h 11600"/>
              <a:gd name="connsiteX2" fmla="*/ 5285 w 10000"/>
              <a:gd name="connsiteY2" fmla="*/ 10288 h 11600"/>
              <a:gd name="connsiteX3" fmla="*/ 3671 w 10000"/>
              <a:gd name="connsiteY3" fmla="*/ 11600 h 11600"/>
              <a:gd name="connsiteX4" fmla="*/ 0 w 10000"/>
              <a:gd name="connsiteY4" fmla="*/ 0 h 11600"/>
              <a:gd name="connsiteX0" fmla="*/ 0 w 10000"/>
              <a:gd name="connsiteY0" fmla="*/ 0 h 11600"/>
              <a:gd name="connsiteX1" fmla="*/ 10000 w 10000"/>
              <a:gd name="connsiteY1" fmla="*/ 0 h 11600"/>
              <a:gd name="connsiteX2" fmla="*/ 7413 w 10000"/>
              <a:gd name="connsiteY2" fmla="*/ 11525 h 11600"/>
              <a:gd name="connsiteX3" fmla="*/ 3671 w 10000"/>
              <a:gd name="connsiteY3" fmla="*/ 11600 h 11600"/>
              <a:gd name="connsiteX4" fmla="*/ 0 w 10000"/>
              <a:gd name="connsiteY4" fmla="*/ 0 h 11600"/>
              <a:gd name="connsiteX0" fmla="*/ 0 w 10000"/>
              <a:gd name="connsiteY0" fmla="*/ 0 h 11525"/>
              <a:gd name="connsiteX1" fmla="*/ 10000 w 10000"/>
              <a:gd name="connsiteY1" fmla="*/ 0 h 11525"/>
              <a:gd name="connsiteX2" fmla="*/ 7413 w 10000"/>
              <a:gd name="connsiteY2" fmla="*/ 11525 h 11525"/>
              <a:gd name="connsiteX3" fmla="*/ 3204 w 10000"/>
              <a:gd name="connsiteY3" fmla="*/ 11377 h 11525"/>
              <a:gd name="connsiteX4" fmla="*/ 0 w 10000"/>
              <a:gd name="connsiteY4" fmla="*/ 0 h 11525"/>
              <a:gd name="connsiteX0" fmla="*/ 0 w 10000"/>
              <a:gd name="connsiteY0" fmla="*/ 0 h 11386"/>
              <a:gd name="connsiteX1" fmla="*/ 10000 w 10000"/>
              <a:gd name="connsiteY1" fmla="*/ 0 h 11386"/>
              <a:gd name="connsiteX2" fmla="*/ 7600 w 10000"/>
              <a:gd name="connsiteY2" fmla="*/ 11386 h 11386"/>
              <a:gd name="connsiteX3" fmla="*/ 3204 w 10000"/>
              <a:gd name="connsiteY3" fmla="*/ 11377 h 11386"/>
              <a:gd name="connsiteX4" fmla="*/ 0 w 10000"/>
              <a:gd name="connsiteY4" fmla="*/ 0 h 11386"/>
              <a:gd name="connsiteX0" fmla="*/ 0 w 10000"/>
              <a:gd name="connsiteY0" fmla="*/ 0 h 11386"/>
              <a:gd name="connsiteX1" fmla="*/ 10000 w 10000"/>
              <a:gd name="connsiteY1" fmla="*/ 0 h 11386"/>
              <a:gd name="connsiteX2" fmla="*/ 7115 w 10000"/>
              <a:gd name="connsiteY2" fmla="*/ 11386 h 11386"/>
              <a:gd name="connsiteX3" fmla="*/ 3204 w 10000"/>
              <a:gd name="connsiteY3" fmla="*/ 11377 h 11386"/>
              <a:gd name="connsiteX4" fmla="*/ 0 w 10000"/>
              <a:gd name="connsiteY4" fmla="*/ 0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386">
                <a:moveTo>
                  <a:pt x="0" y="0"/>
                </a:moveTo>
                <a:lnTo>
                  <a:pt x="10000" y="0"/>
                </a:lnTo>
                <a:lnTo>
                  <a:pt x="7115" y="11386"/>
                </a:lnTo>
                <a:lnTo>
                  <a:pt x="3204" y="11377"/>
                </a:lnTo>
                <a:lnTo>
                  <a:pt x="0" y="0"/>
                </a:lnTo>
                <a:close/>
              </a:path>
            </a:pathLst>
          </a:cu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3F38A9-3E01-D484-3C1C-F6AFF6A76B62}"/>
              </a:ext>
            </a:extLst>
          </p:cNvPr>
          <p:cNvSpPr txBox="1"/>
          <p:nvPr/>
        </p:nvSpPr>
        <p:spPr>
          <a:xfrm>
            <a:off x="2260874" y="555128"/>
            <a:ext cx="2759953" cy="369332"/>
          </a:xfrm>
          <a:prstGeom prst="rect">
            <a:avLst/>
          </a:prstGeom>
          <a:solidFill>
            <a:schemeClr val="bg1"/>
          </a:solidFill>
        </p:spPr>
        <p:txBody>
          <a:bodyPr wrap="square" rtlCol="0">
            <a:spAutoFit/>
          </a:bodyPr>
          <a:lstStyle/>
          <a:p>
            <a:pPr algn="ctr"/>
            <a:r>
              <a:rPr lang="en-US" b="1" dirty="0"/>
              <a:t>Global Summary Metrics</a:t>
            </a:r>
          </a:p>
        </p:txBody>
      </p:sp>
      <p:sp>
        <p:nvSpPr>
          <p:cNvPr id="12" name="Left Brace 11">
            <a:extLst>
              <a:ext uri="{FF2B5EF4-FFF2-40B4-BE49-F238E27FC236}">
                <a16:creationId xmlns:a16="http://schemas.microsoft.com/office/drawing/2014/main" id="{01128C76-74C7-1CDA-2CB3-4F04C8FEC328}"/>
              </a:ext>
            </a:extLst>
          </p:cNvPr>
          <p:cNvSpPr/>
          <p:nvPr/>
        </p:nvSpPr>
        <p:spPr>
          <a:xfrm>
            <a:off x="5020827" y="155986"/>
            <a:ext cx="1170816" cy="1140310"/>
          </a:xfrm>
          <a:prstGeom prst="leftBrace">
            <a:avLst>
              <a:gd name="adj1" fmla="val 8333"/>
              <a:gd name="adj2" fmla="val 4669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1BDE7DA-C267-3C69-62C5-B8AE4B8FEF7B}"/>
              </a:ext>
            </a:extLst>
          </p:cNvPr>
          <p:cNvCxnSpPr/>
          <p:nvPr/>
        </p:nvCxnSpPr>
        <p:spPr>
          <a:xfrm>
            <a:off x="12000155" y="105439"/>
            <a:ext cx="0" cy="13307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896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D2E9C-D2E7-20D2-EB53-0CD0C83E11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4B0A8-D778-E44F-DF37-06B9A7310A4F}"/>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F5CE13E-444F-ABC1-A136-628CC11AFD83}"/>
              </a:ext>
            </a:extLst>
          </p:cNvPr>
          <p:cNvSpPr>
            <a:spLocks noGrp="1"/>
          </p:cNvSpPr>
          <p:nvPr>
            <p:ph idx="1"/>
          </p:nvPr>
        </p:nvSpPr>
        <p:spPr/>
        <p:txBody>
          <a:bodyPr/>
          <a:lstStyle/>
          <a:p>
            <a:pPr marL="457200" indent="-457200">
              <a:buFont typeface="+mj-lt"/>
              <a:buAutoNum type="arabicPeriod"/>
            </a:pPr>
            <a:r>
              <a:rPr lang="en-US" dirty="0"/>
              <a:t>Data Preparation </a:t>
            </a:r>
          </a:p>
          <a:p>
            <a:pPr marL="457200" indent="-457200">
              <a:buFont typeface="+mj-lt"/>
              <a:buAutoNum type="arabicPeriod"/>
            </a:pPr>
            <a:r>
              <a:rPr lang="en-US" dirty="0"/>
              <a:t>Data Exploration and Visualization</a:t>
            </a:r>
          </a:p>
          <a:p>
            <a:pPr marL="457200" indent="-457200">
              <a:buFont typeface="+mj-lt"/>
              <a:buAutoNum type="arabicPeriod"/>
            </a:pPr>
            <a:r>
              <a:rPr lang="en-US" dirty="0"/>
              <a:t>Design Dashboard</a:t>
            </a:r>
          </a:p>
          <a:p>
            <a:pPr marL="457200" indent="-457200">
              <a:buFont typeface="+mj-lt"/>
              <a:buAutoNum type="arabicPeriod"/>
            </a:pPr>
            <a:r>
              <a:rPr lang="en-US" dirty="0"/>
              <a:t>Develop </a:t>
            </a:r>
            <a:r>
              <a:rPr lang="en-US" dirty="0" err="1"/>
              <a:t>RShiny</a:t>
            </a:r>
            <a:r>
              <a:rPr lang="en-US" dirty="0"/>
              <a:t> App</a:t>
            </a:r>
          </a:p>
        </p:txBody>
      </p:sp>
    </p:spTree>
    <p:extLst>
      <p:ext uri="{BB962C8B-B14F-4D97-AF65-F5344CB8AC3E}">
        <p14:creationId xmlns:p14="http://schemas.microsoft.com/office/powerpoint/2010/main" val="3171468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22FF1-72BF-BEE4-A028-452834D47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6A48-584B-A7E5-72B2-734E3234F418}"/>
              </a:ext>
            </a:extLst>
          </p:cNvPr>
          <p:cNvSpPr>
            <a:spLocks noGrp="1"/>
          </p:cNvSpPr>
          <p:nvPr>
            <p:ph type="title"/>
          </p:nvPr>
        </p:nvSpPr>
        <p:spPr>
          <a:xfrm>
            <a:off x="138647" y="78538"/>
            <a:ext cx="7288282" cy="476590"/>
          </a:xfrm>
        </p:spPr>
        <p:txBody>
          <a:bodyPr>
            <a:normAutofit fontScale="90000"/>
          </a:bodyPr>
          <a:lstStyle/>
          <a:p>
            <a:r>
              <a:rPr lang="en-US" dirty="0"/>
              <a:t>Design philosophy</a:t>
            </a:r>
          </a:p>
        </p:txBody>
      </p:sp>
      <p:sp>
        <p:nvSpPr>
          <p:cNvPr id="4" name="Slide Number Placeholder 3">
            <a:extLst>
              <a:ext uri="{FF2B5EF4-FFF2-40B4-BE49-F238E27FC236}">
                <a16:creationId xmlns:a16="http://schemas.microsoft.com/office/drawing/2014/main" id="{D905E7C2-83BA-0543-4DCF-89B62F30CCFD}"/>
              </a:ext>
            </a:extLst>
          </p:cNvPr>
          <p:cNvSpPr>
            <a:spLocks noGrp="1"/>
          </p:cNvSpPr>
          <p:nvPr>
            <p:ph type="sldNum" sz="quarter" idx="12"/>
          </p:nvPr>
        </p:nvSpPr>
        <p:spPr/>
        <p:txBody>
          <a:bodyPr/>
          <a:lstStyle/>
          <a:p>
            <a:fld id="{A49DFD55-3C28-40EF-9E31-A92D2E4017FF}" type="slidenum">
              <a:rPr lang="en-US" smtClean="0"/>
              <a:pPr/>
              <a:t>30</a:t>
            </a:fld>
            <a:endParaRPr lang="en-US" dirty="0"/>
          </a:p>
        </p:txBody>
      </p:sp>
      <p:pic>
        <p:nvPicPr>
          <p:cNvPr id="5" name="Picture 4">
            <a:extLst>
              <a:ext uri="{FF2B5EF4-FFF2-40B4-BE49-F238E27FC236}">
                <a16:creationId xmlns:a16="http://schemas.microsoft.com/office/drawing/2014/main" id="{649B2241-70FB-1313-EE7F-BCE176907857}"/>
              </a:ext>
            </a:extLst>
          </p:cNvPr>
          <p:cNvPicPr>
            <a:picLocks noChangeAspect="1"/>
          </p:cNvPicPr>
          <p:nvPr/>
        </p:nvPicPr>
        <p:blipFill>
          <a:blip r:embed="rId3"/>
          <a:stretch>
            <a:fillRect/>
          </a:stretch>
        </p:blipFill>
        <p:spPr>
          <a:xfrm>
            <a:off x="6303981" y="105439"/>
            <a:ext cx="5599356" cy="3174688"/>
          </a:xfrm>
          <a:prstGeom prst="rect">
            <a:avLst/>
          </a:prstGeom>
        </p:spPr>
      </p:pic>
      <p:pic>
        <p:nvPicPr>
          <p:cNvPr id="7" name="Picture 6">
            <a:extLst>
              <a:ext uri="{FF2B5EF4-FFF2-40B4-BE49-F238E27FC236}">
                <a16:creationId xmlns:a16="http://schemas.microsoft.com/office/drawing/2014/main" id="{31E0680B-AC34-494E-64E4-1E52CBE27DEA}"/>
              </a:ext>
            </a:extLst>
          </p:cNvPr>
          <p:cNvPicPr>
            <a:picLocks noChangeAspect="1"/>
          </p:cNvPicPr>
          <p:nvPr/>
        </p:nvPicPr>
        <p:blipFill>
          <a:blip r:embed="rId4"/>
          <a:stretch>
            <a:fillRect/>
          </a:stretch>
        </p:blipFill>
        <p:spPr>
          <a:xfrm>
            <a:off x="6305562" y="3366003"/>
            <a:ext cx="5612735" cy="1372355"/>
          </a:xfrm>
          <a:prstGeom prst="rect">
            <a:avLst/>
          </a:prstGeom>
        </p:spPr>
      </p:pic>
      <p:pic>
        <p:nvPicPr>
          <p:cNvPr id="9" name="Picture 8">
            <a:extLst>
              <a:ext uri="{FF2B5EF4-FFF2-40B4-BE49-F238E27FC236}">
                <a16:creationId xmlns:a16="http://schemas.microsoft.com/office/drawing/2014/main" id="{85C68748-339D-B6DD-6FE7-AC44D5EF00C6}"/>
              </a:ext>
            </a:extLst>
          </p:cNvPr>
          <p:cNvPicPr>
            <a:picLocks noChangeAspect="1"/>
          </p:cNvPicPr>
          <p:nvPr/>
        </p:nvPicPr>
        <p:blipFill>
          <a:blip r:embed="rId5"/>
          <a:stretch>
            <a:fillRect/>
          </a:stretch>
        </p:blipFill>
        <p:spPr>
          <a:xfrm>
            <a:off x="6309543" y="4580147"/>
            <a:ext cx="5646406" cy="2141327"/>
          </a:xfrm>
          <a:prstGeom prst="rect">
            <a:avLst/>
          </a:prstGeom>
        </p:spPr>
      </p:pic>
      <p:sp>
        <p:nvSpPr>
          <p:cNvPr id="14" name="Flowchart: Manual Operation 13">
            <a:extLst>
              <a:ext uri="{FF2B5EF4-FFF2-40B4-BE49-F238E27FC236}">
                <a16:creationId xmlns:a16="http://schemas.microsoft.com/office/drawing/2014/main" id="{35F54E27-1ACA-967A-2B4A-469D6135EA36}"/>
              </a:ext>
            </a:extLst>
          </p:cNvPr>
          <p:cNvSpPr/>
          <p:nvPr/>
        </p:nvSpPr>
        <p:spPr>
          <a:xfrm>
            <a:off x="6191643" y="73075"/>
            <a:ext cx="5764306" cy="65858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849 w 10000"/>
              <a:gd name="connsiteY3" fmla="*/ 9143 h 10000"/>
              <a:gd name="connsiteX4" fmla="*/ 0 w 10000"/>
              <a:gd name="connsiteY4" fmla="*/ 0 h 10000"/>
              <a:gd name="connsiteX0" fmla="*/ 0 w 10000"/>
              <a:gd name="connsiteY0" fmla="*/ 0 h 9143"/>
              <a:gd name="connsiteX1" fmla="*/ 10000 w 10000"/>
              <a:gd name="connsiteY1" fmla="*/ 0 h 9143"/>
              <a:gd name="connsiteX2" fmla="*/ 5266 w 10000"/>
              <a:gd name="connsiteY2" fmla="*/ 9126 h 9143"/>
              <a:gd name="connsiteX3" fmla="*/ 2849 w 10000"/>
              <a:gd name="connsiteY3" fmla="*/ 9143 h 9143"/>
              <a:gd name="connsiteX4" fmla="*/ 0 w 10000"/>
              <a:gd name="connsiteY4" fmla="*/ 0 h 9143"/>
              <a:gd name="connsiteX0" fmla="*/ 0 w 10000"/>
              <a:gd name="connsiteY0" fmla="*/ 0 h 9981"/>
              <a:gd name="connsiteX1" fmla="*/ 10000 w 10000"/>
              <a:gd name="connsiteY1" fmla="*/ 0 h 9981"/>
              <a:gd name="connsiteX2" fmla="*/ 5266 w 10000"/>
              <a:gd name="connsiteY2" fmla="*/ 9981 h 9981"/>
              <a:gd name="connsiteX3" fmla="*/ 4277 w 10000"/>
              <a:gd name="connsiteY3" fmla="*/ 9898 h 9981"/>
              <a:gd name="connsiteX4" fmla="*/ 0 w 10000"/>
              <a:gd name="connsiteY4" fmla="*/ 0 h 9981"/>
              <a:gd name="connsiteX0" fmla="*/ 0 w 10000"/>
              <a:gd name="connsiteY0" fmla="*/ 0 h 10056"/>
              <a:gd name="connsiteX1" fmla="*/ 10000 w 10000"/>
              <a:gd name="connsiteY1" fmla="*/ 0 h 10056"/>
              <a:gd name="connsiteX2" fmla="*/ 5266 w 10000"/>
              <a:gd name="connsiteY2" fmla="*/ 10000 h 10056"/>
              <a:gd name="connsiteX3" fmla="*/ 4613 w 10000"/>
              <a:gd name="connsiteY3" fmla="*/ 10056 h 10056"/>
              <a:gd name="connsiteX4" fmla="*/ 0 w 10000"/>
              <a:gd name="connsiteY4" fmla="*/ 0 h 10056"/>
              <a:gd name="connsiteX0" fmla="*/ 0 w 10000"/>
              <a:gd name="connsiteY0" fmla="*/ 0 h 10288"/>
              <a:gd name="connsiteX1" fmla="*/ 10000 w 10000"/>
              <a:gd name="connsiteY1" fmla="*/ 0 h 10288"/>
              <a:gd name="connsiteX2" fmla="*/ 5285 w 10000"/>
              <a:gd name="connsiteY2" fmla="*/ 10288 h 10288"/>
              <a:gd name="connsiteX3" fmla="*/ 4613 w 10000"/>
              <a:gd name="connsiteY3" fmla="*/ 10056 h 10288"/>
              <a:gd name="connsiteX4" fmla="*/ 0 w 10000"/>
              <a:gd name="connsiteY4" fmla="*/ 0 h 10288"/>
              <a:gd name="connsiteX0" fmla="*/ 0 w 10000"/>
              <a:gd name="connsiteY0" fmla="*/ 0 h 11600"/>
              <a:gd name="connsiteX1" fmla="*/ 10000 w 10000"/>
              <a:gd name="connsiteY1" fmla="*/ 0 h 11600"/>
              <a:gd name="connsiteX2" fmla="*/ 5285 w 10000"/>
              <a:gd name="connsiteY2" fmla="*/ 10288 h 11600"/>
              <a:gd name="connsiteX3" fmla="*/ 3671 w 10000"/>
              <a:gd name="connsiteY3" fmla="*/ 11600 h 11600"/>
              <a:gd name="connsiteX4" fmla="*/ 0 w 10000"/>
              <a:gd name="connsiteY4" fmla="*/ 0 h 11600"/>
              <a:gd name="connsiteX0" fmla="*/ 0 w 10000"/>
              <a:gd name="connsiteY0" fmla="*/ 0 h 11600"/>
              <a:gd name="connsiteX1" fmla="*/ 10000 w 10000"/>
              <a:gd name="connsiteY1" fmla="*/ 0 h 11600"/>
              <a:gd name="connsiteX2" fmla="*/ 7413 w 10000"/>
              <a:gd name="connsiteY2" fmla="*/ 11525 h 11600"/>
              <a:gd name="connsiteX3" fmla="*/ 3671 w 10000"/>
              <a:gd name="connsiteY3" fmla="*/ 11600 h 11600"/>
              <a:gd name="connsiteX4" fmla="*/ 0 w 10000"/>
              <a:gd name="connsiteY4" fmla="*/ 0 h 11600"/>
              <a:gd name="connsiteX0" fmla="*/ 0 w 10000"/>
              <a:gd name="connsiteY0" fmla="*/ 0 h 11525"/>
              <a:gd name="connsiteX1" fmla="*/ 10000 w 10000"/>
              <a:gd name="connsiteY1" fmla="*/ 0 h 11525"/>
              <a:gd name="connsiteX2" fmla="*/ 7413 w 10000"/>
              <a:gd name="connsiteY2" fmla="*/ 11525 h 11525"/>
              <a:gd name="connsiteX3" fmla="*/ 3204 w 10000"/>
              <a:gd name="connsiteY3" fmla="*/ 11377 h 11525"/>
              <a:gd name="connsiteX4" fmla="*/ 0 w 10000"/>
              <a:gd name="connsiteY4" fmla="*/ 0 h 11525"/>
              <a:gd name="connsiteX0" fmla="*/ 0 w 10000"/>
              <a:gd name="connsiteY0" fmla="*/ 0 h 11386"/>
              <a:gd name="connsiteX1" fmla="*/ 10000 w 10000"/>
              <a:gd name="connsiteY1" fmla="*/ 0 h 11386"/>
              <a:gd name="connsiteX2" fmla="*/ 7600 w 10000"/>
              <a:gd name="connsiteY2" fmla="*/ 11386 h 11386"/>
              <a:gd name="connsiteX3" fmla="*/ 3204 w 10000"/>
              <a:gd name="connsiteY3" fmla="*/ 11377 h 11386"/>
              <a:gd name="connsiteX4" fmla="*/ 0 w 10000"/>
              <a:gd name="connsiteY4" fmla="*/ 0 h 11386"/>
              <a:gd name="connsiteX0" fmla="*/ 0 w 10000"/>
              <a:gd name="connsiteY0" fmla="*/ 0 h 11386"/>
              <a:gd name="connsiteX1" fmla="*/ 10000 w 10000"/>
              <a:gd name="connsiteY1" fmla="*/ 0 h 11386"/>
              <a:gd name="connsiteX2" fmla="*/ 7115 w 10000"/>
              <a:gd name="connsiteY2" fmla="*/ 11386 h 11386"/>
              <a:gd name="connsiteX3" fmla="*/ 3204 w 10000"/>
              <a:gd name="connsiteY3" fmla="*/ 11377 h 11386"/>
              <a:gd name="connsiteX4" fmla="*/ 0 w 10000"/>
              <a:gd name="connsiteY4" fmla="*/ 0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386">
                <a:moveTo>
                  <a:pt x="0" y="0"/>
                </a:moveTo>
                <a:lnTo>
                  <a:pt x="10000" y="0"/>
                </a:lnTo>
                <a:lnTo>
                  <a:pt x="7115" y="11386"/>
                </a:lnTo>
                <a:lnTo>
                  <a:pt x="3204" y="11377"/>
                </a:lnTo>
                <a:lnTo>
                  <a:pt x="0" y="0"/>
                </a:lnTo>
                <a:close/>
              </a:path>
            </a:pathLst>
          </a:cu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D9A390-448A-CEEE-F300-89F51F309E3D}"/>
              </a:ext>
            </a:extLst>
          </p:cNvPr>
          <p:cNvSpPr txBox="1"/>
          <p:nvPr/>
        </p:nvSpPr>
        <p:spPr>
          <a:xfrm>
            <a:off x="2260874" y="555128"/>
            <a:ext cx="2759953" cy="369332"/>
          </a:xfrm>
          <a:prstGeom prst="rect">
            <a:avLst/>
          </a:prstGeom>
          <a:solidFill>
            <a:schemeClr val="bg1"/>
          </a:solidFill>
        </p:spPr>
        <p:txBody>
          <a:bodyPr wrap="square" rtlCol="0">
            <a:spAutoFit/>
          </a:bodyPr>
          <a:lstStyle/>
          <a:p>
            <a:pPr algn="ctr"/>
            <a:r>
              <a:rPr lang="en-US" b="1" dirty="0"/>
              <a:t>Global Summary Metrics</a:t>
            </a:r>
          </a:p>
        </p:txBody>
      </p:sp>
      <p:sp>
        <p:nvSpPr>
          <p:cNvPr id="12" name="Left Brace 11">
            <a:extLst>
              <a:ext uri="{FF2B5EF4-FFF2-40B4-BE49-F238E27FC236}">
                <a16:creationId xmlns:a16="http://schemas.microsoft.com/office/drawing/2014/main" id="{302BB429-FC21-FEDF-C903-A0A7E1B0C196}"/>
              </a:ext>
            </a:extLst>
          </p:cNvPr>
          <p:cNvSpPr/>
          <p:nvPr/>
        </p:nvSpPr>
        <p:spPr>
          <a:xfrm>
            <a:off x="5020827" y="155986"/>
            <a:ext cx="1170816" cy="1140310"/>
          </a:xfrm>
          <a:prstGeom prst="leftBrace">
            <a:avLst>
              <a:gd name="adj1" fmla="val 8333"/>
              <a:gd name="adj2" fmla="val 4669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154255F9-81EB-07CE-3AAD-2CB748850FE9}"/>
              </a:ext>
            </a:extLst>
          </p:cNvPr>
          <p:cNvSpPr/>
          <p:nvPr/>
        </p:nvSpPr>
        <p:spPr>
          <a:xfrm>
            <a:off x="5020827" y="1565238"/>
            <a:ext cx="1170816" cy="3014909"/>
          </a:xfrm>
          <a:prstGeom prst="leftBrace">
            <a:avLst>
              <a:gd name="adj1" fmla="val 8333"/>
              <a:gd name="adj2" fmla="val 4669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ED468981-8143-4033-5C11-5A62494BBCD9}"/>
              </a:ext>
            </a:extLst>
          </p:cNvPr>
          <p:cNvCxnSpPr>
            <a:cxnSpLocks/>
          </p:cNvCxnSpPr>
          <p:nvPr/>
        </p:nvCxnSpPr>
        <p:spPr>
          <a:xfrm>
            <a:off x="12000155" y="105439"/>
            <a:ext cx="0" cy="46329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D02E9F0-257E-3F34-6AA3-37782BD22AF9}"/>
              </a:ext>
            </a:extLst>
          </p:cNvPr>
          <p:cNvSpPr txBox="1"/>
          <p:nvPr/>
        </p:nvSpPr>
        <p:spPr>
          <a:xfrm>
            <a:off x="2260873" y="2633796"/>
            <a:ext cx="2759953" cy="646331"/>
          </a:xfrm>
          <a:prstGeom prst="rect">
            <a:avLst/>
          </a:prstGeom>
          <a:solidFill>
            <a:schemeClr val="bg1"/>
          </a:solidFill>
        </p:spPr>
        <p:txBody>
          <a:bodyPr wrap="square" rtlCol="0">
            <a:spAutoFit/>
          </a:bodyPr>
          <a:lstStyle/>
          <a:p>
            <a:pPr algn="ctr"/>
            <a:r>
              <a:rPr lang="en-US" b="1" dirty="0"/>
              <a:t>Inpatient Medicine Total</a:t>
            </a:r>
          </a:p>
          <a:p>
            <a:pPr algn="ctr"/>
            <a:r>
              <a:rPr lang="en-US" b="1" dirty="0"/>
              <a:t>Plots and Metrics</a:t>
            </a:r>
          </a:p>
        </p:txBody>
      </p:sp>
    </p:spTree>
    <p:extLst>
      <p:ext uri="{BB962C8B-B14F-4D97-AF65-F5344CB8AC3E}">
        <p14:creationId xmlns:p14="http://schemas.microsoft.com/office/powerpoint/2010/main" val="3461480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74328-8882-1B3D-5FA9-30C85C426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82BDF4-D95F-E053-1339-8D9EA3BA0696}"/>
              </a:ext>
            </a:extLst>
          </p:cNvPr>
          <p:cNvSpPr>
            <a:spLocks noGrp="1"/>
          </p:cNvSpPr>
          <p:nvPr>
            <p:ph type="title"/>
          </p:nvPr>
        </p:nvSpPr>
        <p:spPr>
          <a:xfrm>
            <a:off x="138647" y="78538"/>
            <a:ext cx="7288282" cy="476590"/>
          </a:xfrm>
        </p:spPr>
        <p:txBody>
          <a:bodyPr>
            <a:normAutofit fontScale="90000"/>
          </a:bodyPr>
          <a:lstStyle/>
          <a:p>
            <a:r>
              <a:rPr lang="en-US" dirty="0"/>
              <a:t>Design philosophy</a:t>
            </a:r>
          </a:p>
        </p:txBody>
      </p:sp>
      <p:sp>
        <p:nvSpPr>
          <p:cNvPr id="4" name="Slide Number Placeholder 3">
            <a:extLst>
              <a:ext uri="{FF2B5EF4-FFF2-40B4-BE49-F238E27FC236}">
                <a16:creationId xmlns:a16="http://schemas.microsoft.com/office/drawing/2014/main" id="{BCF1516F-E887-4273-DD46-B5ED0CBCBA1C}"/>
              </a:ext>
            </a:extLst>
          </p:cNvPr>
          <p:cNvSpPr>
            <a:spLocks noGrp="1"/>
          </p:cNvSpPr>
          <p:nvPr>
            <p:ph type="sldNum" sz="quarter" idx="12"/>
          </p:nvPr>
        </p:nvSpPr>
        <p:spPr/>
        <p:txBody>
          <a:bodyPr/>
          <a:lstStyle/>
          <a:p>
            <a:fld id="{A49DFD55-3C28-40EF-9E31-A92D2E4017FF}" type="slidenum">
              <a:rPr lang="en-US" smtClean="0"/>
              <a:pPr/>
              <a:t>31</a:t>
            </a:fld>
            <a:endParaRPr lang="en-US" dirty="0"/>
          </a:p>
        </p:txBody>
      </p:sp>
      <p:pic>
        <p:nvPicPr>
          <p:cNvPr id="5" name="Picture 4">
            <a:extLst>
              <a:ext uri="{FF2B5EF4-FFF2-40B4-BE49-F238E27FC236}">
                <a16:creationId xmlns:a16="http://schemas.microsoft.com/office/drawing/2014/main" id="{EC9DBC2D-0079-9A54-CFFD-E42997532F62}"/>
              </a:ext>
            </a:extLst>
          </p:cNvPr>
          <p:cNvPicPr>
            <a:picLocks noChangeAspect="1"/>
          </p:cNvPicPr>
          <p:nvPr/>
        </p:nvPicPr>
        <p:blipFill>
          <a:blip r:embed="rId3"/>
          <a:stretch>
            <a:fillRect/>
          </a:stretch>
        </p:blipFill>
        <p:spPr>
          <a:xfrm>
            <a:off x="6303981" y="105439"/>
            <a:ext cx="5599356" cy="3174688"/>
          </a:xfrm>
          <a:prstGeom prst="rect">
            <a:avLst/>
          </a:prstGeom>
        </p:spPr>
      </p:pic>
      <p:pic>
        <p:nvPicPr>
          <p:cNvPr id="7" name="Picture 6">
            <a:extLst>
              <a:ext uri="{FF2B5EF4-FFF2-40B4-BE49-F238E27FC236}">
                <a16:creationId xmlns:a16="http://schemas.microsoft.com/office/drawing/2014/main" id="{509074E4-E08C-88D1-8CD2-05B9C511B197}"/>
              </a:ext>
            </a:extLst>
          </p:cNvPr>
          <p:cNvPicPr>
            <a:picLocks noChangeAspect="1"/>
          </p:cNvPicPr>
          <p:nvPr/>
        </p:nvPicPr>
        <p:blipFill>
          <a:blip r:embed="rId4"/>
          <a:stretch>
            <a:fillRect/>
          </a:stretch>
        </p:blipFill>
        <p:spPr>
          <a:xfrm>
            <a:off x="6305562" y="3366003"/>
            <a:ext cx="5612735" cy="1372355"/>
          </a:xfrm>
          <a:prstGeom prst="rect">
            <a:avLst/>
          </a:prstGeom>
        </p:spPr>
      </p:pic>
      <p:pic>
        <p:nvPicPr>
          <p:cNvPr id="9" name="Picture 8">
            <a:extLst>
              <a:ext uri="{FF2B5EF4-FFF2-40B4-BE49-F238E27FC236}">
                <a16:creationId xmlns:a16="http://schemas.microsoft.com/office/drawing/2014/main" id="{8673B45C-D10A-C9EA-C964-D7703A31EE47}"/>
              </a:ext>
            </a:extLst>
          </p:cNvPr>
          <p:cNvPicPr>
            <a:picLocks noChangeAspect="1"/>
          </p:cNvPicPr>
          <p:nvPr/>
        </p:nvPicPr>
        <p:blipFill>
          <a:blip r:embed="rId5"/>
          <a:stretch>
            <a:fillRect/>
          </a:stretch>
        </p:blipFill>
        <p:spPr>
          <a:xfrm>
            <a:off x="6309543" y="4580147"/>
            <a:ext cx="5646406" cy="2141327"/>
          </a:xfrm>
          <a:prstGeom prst="rect">
            <a:avLst/>
          </a:prstGeom>
        </p:spPr>
      </p:pic>
      <p:sp>
        <p:nvSpPr>
          <p:cNvPr id="14" name="Flowchart: Manual Operation 13">
            <a:extLst>
              <a:ext uri="{FF2B5EF4-FFF2-40B4-BE49-F238E27FC236}">
                <a16:creationId xmlns:a16="http://schemas.microsoft.com/office/drawing/2014/main" id="{066415F8-F2C9-B586-2417-5C21B8B7983C}"/>
              </a:ext>
            </a:extLst>
          </p:cNvPr>
          <p:cNvSpPr/>
          <p:nvPr/>
        </p:nvSpPr>
        <p:spPr>
          <a:xfrm>
            <a:off x="6191643" y="73075"/>
            <a:ext cx="5764306" cy="658585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2849 w 10000"/>
              <a:gd name="connsiteY3" fmla="*/ 9143 h 10000"/>
              <a:gd name="connsiteX4" fmla="*/ 0 w 10000"/>
              <a:gd name="connsiteY4" fmla="*/ 0 h 10000"/>
              <a:gd name="connsiteX0" fmla="*/ 0 w 10000"/>
              <a:gd name="connsiteY0" fmla="*/ 0 h 9143"/>
              <a:gd name="connsiteX1" fmla="*/ 10000 w 10000"/>
              <a:gd name="connsiteY1" fmla="*/ 0 h 9143"/>
              <a:gd name="connsiteX2" fmla="*/ 5266 w 10000"/>
              <a:gd name="connsiteY2" fmla="*/ 9126 h 9143"/>
              <a:gd name="connsiteX3" fmla="*/ 2849 w 10000"/>
              <a:gd name="connsiteY3" fmla="*/ 9143 h 9143"/>
              <a:gd name="connsiteX4" fmla="*/ 0 w 10000"/>
              <a:gd name="connsiteY4" fmla="*/ 0 h 9143"/>
              <a:gd name="connsiteX0" fmla="*/ 0 w 10000"/>
              <a:gd name="connsiteY0" fmla="*/ 0 h 9981"/>
              <a:gd name="connsiteX1" fmla="*/ 10000 w 10000"/>
              <a:gd name="connsiteY1" fmla="*/ 0 h 9981"/>
              <a:gd name="connsiteX2" fmla="*/ 5266 w 10000"/>
              <a:gd name="connsiteY2" fmla="*/ 9981 h 9981"/>
              <a:gd name="connsiteX3" fmla="*/ 4277 w 10000"/>
              <a:gd name="connsiteY3" fmla="*/ 9898 h 9981"/>
              <a:gd name="connsiteX4" fmla="*/ 0 w 10000"/>
              <a:gd name="connsiteY4" fmla="*/ 0 h 9981"/>
              <a:gd name="connsiteX0" fmla="*/ 0 w 10000"/>
              <a:gd name="connsiteY0" fmla="*/ 0 h 10056"/>
              <a:gd name="connsiteX1" fmla="*/ 10000 w 10000"/>
              <a:gd name="connsiteY1" fmla="*/ 0 h 10056"/>
              <a:gd name="connsiteX2" fmla="*/ 5266 w 10000"/>
              <a:gd name="connsiteY2" fmla="*/ 10000 h 10056"/>
              <a:gd name="connsiteX3" fmla="*/ 4613 w 10000"/>
              <a:gd name="connsiteY3" fmla="*/ 10056 h 10056"/>
              <a:gd name="connsiteX4" fmla="*/ 0 w 10000"/>
              <a:gd name="connsiteY4" fmla="*/ 0 h 10056"/>
              <a:gd name="connsiteX0" fmla="*/ 0 w 10000"/>
              <a:gd name="connsiteY0" fmla="*/ 0 h 10288"/>
              <a:gd name="connsiteX1" fmla="*/ 10000 w 10000"/>
              <a:gd name="connsiteY1" fmla="*/ 0 h 10288"/>
              <a:gd name="connsiteX2" fmla="*/ 5285 w 10000"/>
              <a:gd name="connsiteY2" fmla="*/ 10288 h 10288"/>
              <a:gd name="connsiteX3" fmla="*/ 4613 w 10000"/>
              <a:gd name="connsiteY3" fmla="*/ 10056 h 10288"/>
              <a:gd name="connsiteX4" fmla="*/ 0 w 10000"/>
              <a:gd name="connsiteY4" fmla="*/ 0 h 10288"/>
              <a:gd name="connsiteX0" fmla="*/ 0 w 10000"/>
              <a:gd name="connsiteY0" fmla="*/ 0 h 11600"/>
              <a:gd name="connsiteX1" fmla="*/ 10000 w 10000"/>
              <a:gd name="connsiteY1" fmla="*/ 0 h 11600"/>
              <a:gd name="connsiteX2" fmla="*/ 5285 w 10000"/>
              <a:gd name="connsiteY2" fmla="*/ 10288 h 11600"/>
              <a:gd name="connsiteX3" fmla="*/ 3671 w 10000"/>
              <a:gd name="connsiteY3" fmla="*/ 11600 h 11600"/>
              <a:gd name="connsiteX4" fmla="*/ 0 w 10000"/>
              <a:gd name="connsiteY4" fmla="*/ 0 h 11600"/>
              <a:gd name="connsiteX0" fmla="*/ 0 w 10000"/>
              <a:gd name="connsiteY0" fmla="*/ 0 h 11600"/>
              <a:gd name="connsiteX1" fmla="*/ 10000 w 10000"/>
              <a:gd name="connsiteY1" fmla="*/ 0 h 11600"/>
              <a:gd name="connsiteX2" fmla="*/ 7413 w 10000"/>
              <a:gd name="connsiteY2" fmla="*/ 11525 h 11600"/>
              <a:gd name="connsiteX3" fmla="*/ 3671 w 10000"/>
              <a:gd name="connsiteY3" fmla="*/ 11600 h 11600"/>
              <a:gd name="connsiteX4" fmla="*/ 0 w 10000"/>
              <a:gd name="connsiteY4" fmla="*/ 0 h 11600"/>
              <a:gd name="connsiteX0" fmla="*/ 0 w 10000"/>
              <a:gd name="connsiteY0" fmla="*/ 0 h 11525"/>
              <a:gd name="connsiteX1" fmla="*/ 10000 w 10000"/>
              <a:gd name="connsiteY1" fmla="*/ 0 h 11525"/>
              <a:gd name="connsiteX2" fmla="*/ 7413 w 10000"/>
              <a:gd name="connsiteY2" fmla="*/ 11525 h 11525"/>
              <a:gd name="connsiteX3" fmla="*/ 3204 w 10000"/>
              <a:gd name="connsiteY3" fmla="*/ 11377 h 11525"/>
              <a:gd name="connsiteX4" fmla="*/ 0 w 10000"/>
              <a:gd name="connsiteY4" fmla="*/ 0 h 11525"/>
              <a:gd name="connsiteX0" fmla="*/ 0 w 10000"/>
              <a:gd name="connsiteY0" fmla="*/ 0 h 11386"/>
              <a:gd name="connsiteX1" fmla="*/ 10000 w 10000"/>
              <a:gd name="connsiteY1" fmla="*/ 0 h 11386"/>
              <a:gd name="connsiteX2" fmla="*/ 7600 w 10000"/>
              <a:gd name="connsiteY2" fmla="*/ 11386 h 11386"/>
              <a:gd name="connsiteX3" fmla="*/ 3204 w 10000"/>
              <a:gd name="connsiteY3" fmla="*/ 11377 h 11386"/>
              <a:gd name="connsiteX4" fmla="*/ 0 w 10000"/>
              <a:gd name="connsiteY4" fmla="*/ 0 h 11386"/>
              <a:gd name="connsiteX0" fmla="*/ 0 w 10000"/>
              <a:gd name="connsiteY0" fmla="*/ 0 h 11386"/>
              <a:gd name="connsiteX1" fmla="*/ 10000 w 10000"/>
              <a:gd name="connsiteY1" fmla="*/ 0 h 11386"/>
              <a:gd name="connsiteX2" fmla="*/ 7115 w 10000"/>
              <a:gd name="connsiteY2" fmla="*/ 11386 h 11386"/>
              <a:gd name="connsiteX3" fmla="*/ 3204 w 10000"/>
              <a:gd name="connsiteY3" fmla="*/ 11377 h 11386"/>
              <a:gd name="connsiteX4" fmla="*/ 0 w 10000"/>
              <a:gd name="connsiteY4" fmla="*/ 0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386">
                <a:moveTo>
                  <a:pt x="0" y="0"/>
                </a:moveTo>
                <a:lnTo>
                  <a:pt x="10000" y="0"/>
                </a:lnTo>
                <a:lnTo>
                  <a:pt x="7115" y="11386"/>
                </a:lnTo>
                <a:lnTo>
                  <a:pt x="3204" y="11377"/>
                </a:lnTo>
                <a:lnTo>
                  <a:pt x="0" y="0"/>
                </a:lnTo>
                <a:close/>
              </a:path>
            </a:pathLst>
          </a:cu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FB706A-C2E7-4C23-B395-0151F1CAA8B2}"/>
              </a:ext>
            </a:extLst>
          </p:cNvPr>
          <p:cNvSpPr txBox="1"/>
          <p:nvPr/>
        </p:nvSpPr>
        <p:spPr>
          <a:xfrm>
            <a:off x="2260874" y="555128"/>
            <a:ext cx="2759953" cy="369332"/>
          </a:xfrm>
          <a:prstGeom prst="rect">
            <a:avLst/>
          </a:prstGeom>
          <a:solidFill>
            <a:schemeClr val="bg1"/>
          </a:solidFill>
        </p:spPr>
        <p:txBody>
          <a:bodyPr wrap="square" rtlCol="0">
            <a:spAutoFit/>
          </a:bodyPr>
          <a:lstStyle/>
          <a:p>
            <a:pPr algn="ctr"/>
            <a:r>
              <a:rPr lang="en-US" b="1" dirty="0"/>
              <a:t>Global Summary Metrics</a:t>
            </a:r>
          </a:p>
        </p:txBody>
      </p:sp>
      <p:sp>
        <p:nvSpPr>
          <p:cNvPr id="11" name="TextBox 10">
            <a:extLst>
              <a:ext uri="{FF2B5EF4-FFF2-40B4-BE49-F238E27FC236}">
                <a16:creationId xmlns:a16="http://schemas.microsoft.com/office/drawing/2014/main" id="{59063CF3-6D62-51CC-C3C0-0FC5E31399A1}"/>
              </a:ext>
            </a:extLst>
          </p:cNvPr>
          <p:cNvSpPr txBox="1"/>
          <p:nvPr/>
        </p:nvSpPr>
        <p:spPr>
          <a:xfrm>
            <a:off x="2476323" y="5466144"/>
            <a:ext cx="2612930" cy="369332"/>
          </a:xfrm>
          <a:prstGeom prst="rect">
            <a:avLst/>
          </a:prstGeom>
          <a:solidFill>
            <a:schemeClr val="bg1"/>
          </a:solidFill>
        </p:spPr>
        <p:txBody>
          <a:bodyPr wrap="square" rtlCol="0">
            <a:spAutoFit/>
          </a:bodyPr>
          <a:lstStyle/>
          <a:p>
            <a:r>
              <a:rPr lang="en-US" b="1" dirty="0"/>
              <a:t>Individual Service Lines</a:t>
            </a:r>
          </a:p>
        </p:txBody>
      </p:sp>
      <p:sp>
        <p:nvSpPr>
          <p:cNvPr id="12" name="Left Brace 11">
            <a:extLst>
              <a:ext uri="{FF2B5EF4-FFF2-40B4-BE49-F238E27FC236}">
                <a16:creationId xmlns:a16="http://schemas.microsoft.com/office/drawing/2014/main" id="{F0B07C9D-410F-DFCE-AABA-AAEEB441375F}"/>
              </a:ext>
            </a:extLst>
          </p:cNvPr>
          <p:cNvSpPr/>
          <p:nvPr/>
        </p:nvSpPr>
        <p:spPr>
          <a:xfrm>
            <a:off x="5020827" y="155986"/>
            <a:ext cx="1170816" cy="1140310"/>
          </a:xfrm>
          <a:prstGeom prst="leftBrace">
            <a:avLst>
              <a:gd name="adj1" fmla="val 8333"/>
              <a:gd name="adj2" fmla="val 4669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CE29FC6B-4185-19F6-0C5D-E7047D9AB447}"/>
              </a:ext>
            </a:extLst>
          </p:cNvPr>
          <p:cNvSpPr/>
          <p:nvPr/>
        </p:nvSpPr>
        <p:spPr>
          <a:xfrm>
            <a:off x="5020827" y="1565238"/>
            <a:ext cx="1170816" cy="3014909"/>
          </a:xfrm>
          <a:prstGeom prst="leftBrace">
            <a:avLst>
              <a:gd name="adj1" fmla="val 8333"/>
              <a:gd name="adj2" fmla="val 4669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72C6E089-B8A2-4EE9-623E-7C0B7E6EA407}"/>
              </a:ext>
            </a:extLst>
          </p:cNvPr>
          <p:cNvSpPr/>
          <p:nvPr/>
        </p:nvSpPr>
        <p:spPr>
          <a:xfrm>
            <a:off x="5020827" y="4849088"/>
            <a:ext cx="1170816" cy="1728211"/>
          </a:xfrm>
          <a:prstGeom prst="leftBrace">
            <a:avLst>
              <a:gd name="adj1" fmla="val 8333"/>
              <a:gd name="adj2" fmla="val 4669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930E81B2-DED2-C96A-242F-236B3A6BF902}"/>
              </a:ext>
            </a:extLst>
          </p:cNvPr>
          <p:cNvCxnSpPr>
            <a:cxnSpLocks/>
          </p:cNvCxnSpPr>
          <p:nvPr/>
        </p:nvCxnSpPr>
        <p:spPr>
          <a:xfrm>
            <a:off x="12000155" y="105439"/>
            <a:ext cx="53789" cy="66557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2DC776-7FCF-22F9-5ABF-EE3A18248994}"/>
              </a:ext>
            </a:extLst>
          </p:cNvPr>
          <p:cNvSpPr txBox="1"/>
          <p:nvPr/>
        </p:nvSpPr>
        <p:spPr>
          <a:xfrm>
            <a:off x="2260873" y="2633796"/>
            <a:ext cx="2759953" cy="646331"/>
          </a:xfrm>
          <a:prstGeom prst="rect">
            <a:avLst/>
          </a:prstGeom>
          <a:solidFill>
            <a:schemeClr val="bg1"/>
          </a:solidFill>
        </p:spPr>
        <p:txBody>
          <a:bodyPr wrap="square" rtlCol="0">
            <a:spAutoFit/>
          </a:bodyPr>
          <a:lstStyle/>
          <a:p>
            <a:pPr algn="ctr"/>
            <a:r>
              <a:rPr lang="en-US" b="1" dirty="0"/>
              <a:t>Inpatient Medicine Total</a:t>
            </a:r>
          </a:p>
          <a:p>
            <a:pPr algn="ctr"/>
            <a:r>
              <a:rPr lang="en-US" b="1" dirty="0"/>
              <a:t>Plots and Metrics</a:t>
            </a:r>
          </a:p>
        </p:txBody>
      </p:sp>
    </p:spTree>
    <p:extLst>
      <p:ext uri="{BB962C8B-B14F-4D97-AF65-F5344CB8AC3E}">
        <p14:creationId xmlns:p14="http://schemas.microsoft.com/office/powerpoint/2010/main" val="3447725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E2C6A-CD7F-33EF-5962-B6F836871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93AC5-3E66-93D8-A933-1E801263CA81}"/>
              </a:ext>
            </a:extLst>
          </p:cNvPr>
          <p:cNvSpPr>
            <a:spLocks noGrp="1"/>
          </p:cNvSpPr>
          <p:nvPr>
            <p:ph type="title"/>
          </p:nvPr>
        </p:nvSpPr>
        <p:spPr>
          <a:xfrm>
            <a:off x="138647" y="78538"/>
            <a:ext cx="7288282" cy="476590"/>
          </a:xfrm>
        </p:spPr>
        <p:txBody>
          <a:bodyPr>
            <a:normAutofit fontScale="90000"/>
          </a:bodyPr>
          <a:lstStyle/>
          <a:p>
            <a:r>
              <a:rPr lang="en-US" dirty="0"/>
              <a:t>Design philosophy</a:t>
            </a:r>
          </a:p>
        </p:txBody>
      </p:sp>
      <p:pic>
        <p:nvPicPr>
          <p:cNvPr id="10" name="Picture 9">
            <a:extLst>
              <a:ext uri="{FF2B5EF4-FFF2-40B4-BE49-F238E27FC236}">
                <a16:creationId xmlns:a16="http://schemas.microsoft.com/office/drawing/2014/main" id="{F2D43C65-E2C5-5A2A-CC66-504CFAEB1FFF}"/>
              </a:ext>
            </a:extLst>
          </p:cNvPr>
          <p:cNvPicPr>
            <a:picLocks noChangeAspect="1"/>
          </p:cNvPicPr>
          <p:nvPr/>
        </p:nvPicPr>
        <p:blipFill>
          <a:blip r:embed="rId3"/>
          <a:stretch>
            <a:fillRect/>
          </a:stretch>
        </p:blipFill>
        <p:spPr>
          <a:xfrm>
            <a:off x="4953380" y="339436"/>
            <a:ext cx="6938261" cy="3997098"/>
          </a:xfrm>
          <a:prstGeom prst="rect">
            <a:avLst/>
          </a:prstGeom>
        </p:spPr>
      </p:pic>
      <p:pic>
        <p:nvPicPr>
          <p:cNvPr id="19" name="Picture 18">
            <a:extLst>
              <a:ext uri="{FF2B5EF4-FFF2-40B4-BE49-F238E27FC236}">
                <a16:creationId xmlns:a16="http://schemas.microsoft.com/office/drawing/2014/main" id="{38891809-B21C-2988-1F29-463C896EE33F}"/>
              </a:ext>
            </a:extLst>
          </p:cNvPr>
          <p:cNvPicPr>
            <a:picLocks noChangeAspect="1"/>
          </p:cNvPicPr>
          <p:nvPr/>
        </p:nvPicPr>
        <p:blipFill>
          <a:blip r:embed="rId4"/>
          <a:srcRect b="47833"/>
          <a:stretch>
            <a:fillRect/>
          </a:stretch>
        </p:blipFill>
        <p:spPr>
          <a:xfrm>
            <a:off x="4911143" y="4336534"/>
            <a:ext cx="5414373" cy="2117706"/>
          </a:xfrm>
          <a:prstGeom prst="rect">
            <a:avLst/>
          </a:prstGeom>
        </p:spPr>
      </p:pic>
      <p:cxnSp>
        <p:nvCxnSpPr>
          <p:cNvPr id="21" name="Straight Arrow Connector 20">
            <a:extLst>
              <a:ext uri="{FF2B5EF4-FFF2-40B4-BE49-F238E27FC236}">
                <a16:creationId xmlns:a16="http://schemas.microsoft.com/office/drawing/2014/main" id="{A2B88EE9-8501-E1C1-4A50-AFFA8C46372E}"/>
              </a:ext>
            </a:extLst>
          </p:cNvPr>
          <p:cNvCxnSpPr/>
          <p:nvPr/>
        </p:nvCxnSpPr>
        <p:spPr>
          <a:xfrm flipH="1">
            <a:off x="11596255" y="4197927"/>
            <a:ext cx="47798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F59FF0A-3F14-AEB0-0C50-10879C2F8906}"/>
              </a:ext>
            </a:extLst>
          </p:cNvPr>
          <p:cNvSpPr txBox="1"/>
          <p:nvPr/>
        </p:nvSpPr>
        <p:spPr>
          <a:xfrm>
            <a:off x="657902" y="2034904"/>
            <a:ext cx="2612930" cy="369332"/>
          </a:xfrm>
          <a:prstGeom prst="rect">
            <a:avLst/>
          </a:prstGeom>
          <a:solidFill>
            <a:schemeClr val="bg1"/>
          </a:solidFill>
        </p:spPr>
        <p:txBody>
          <a:bodyPr wrap="square" rtlCol="0">
            <a:spAutoFit/>
          </a:bodyPr>
          <a:lstStyle/>
          <a:p>
            <a:r>
              <a:rPr lang="en-US" b="1" dirty="0"/>
              <a:t>Individual Service Lines</a:t>
            </a:r>
          </a:p>
        </p:txBody>
      </p:sp>
      <p:sp>
        <p:nvSpPr>
          <p:cNvPr id="24" name="TextBox 23">
            <a:extLst>
              <a:ext uri="{FF2B5EF4-FFF2-40B4-BE49-F238E27FC236}">
                <a16:creationId xmlns:a16="http://schemas.microsoft.com/office/drawing/2014/main" id="{A050FCAD-8050-9575-0CEC-ED0EE3B1ED00}"/>
              </a:ext>
            </a:extLst>
          </p:cNvPr>
          <p:cNvSpPr txBox="1"/>
          <p:nvPr/>
        </p:nvSpPr>
        <p:spPr>
          <a:xfrm>
            <a:off x="657902" y="5210721"/>
            <a:ext cx="2612930" cy="369332"/>
          </a:xfrm>
          <a:prstGeom prst="rect">
            <a:avLst/>
          </a:prstGeom>
          <a:solidFill>
            <a:schemeClr val="bg1"/>
          </a:solidFill>
        </p:spPr>
        <p:txBody>
          <a:bodyPr wrap="square" rtlCol="0">
            <a:spAutoFit/>
          </a:bodyPr>
          <a:lstStyle/>
          <a:p>
            <a:r>
              <a:rPr lang="en-US" b="1" dirty="0"/>
              <a:t>Individual Teams</a:t>
            </a:r>
          </a:p>
        </p:txBody>
      </p:sp>
      <p:sp>
        <p:nvSpPr>
          <p:cNvPr id="25" name="Left Brace 24">
            <a:extLst>
              <a:ext uri="{FF2B5EF4-FFF2-40B4-BE49-F238E27FC236}">
                <a16:creationId xmlns:a16="http://schemas.microsoft.com/office/drawing/2014/main" id="{0A109768-B6E5-8C4F-DEB6-97352D056F6E}"/>
              </a:ext>
            </a:extLst>
          </p:cNvPr>
          <p:cNvSpPr/>
          <p:nvPr/>
        </p:nvSpPr>
        <p:spPr>
          <a:xfrm>
            <a:off x="3441409" y="4336534"/>
            <a:ext cx="1170816" cy="2203936"/>
          </a:xfrm>
          <a:prstGeom prst="leftBrace">
            <a:avLst>
              <a:gd name="adj1" fmla="val 8333"/>
              <a:gd name="adj2" fmla="val 4669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DC1AD00D-79E5-4D04-A0B4-8E6E8377BDE0}"/>
              </a:ext>
            </a:extLst>
          </p:cNvPr>
          <p:cNvSpPr/>
          <p:nvPr/>
        </p:nvSpPr>
        <p:spPr>
          <a:xfrm>
            <a:off x="3441409" y="471055"/>
            <a:ext cx="1170816" cy="3442854"/>
          </a:xfrm>
          <a:prstGeom prst="leftBrace">
            <a:avLst>
              <a:gd name="adj1" fmla="val 8333"/>
              <a:gd name="adj2" fmla="val 4669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96154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A8F40-D3B3-835D-824A-22574C1F4E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30BC0-0786-1FE2-7212-8B75D5DA1AC8}"/>
              </a:ext>
            </a:extLst>
          </p:cNvPr>
          <p:cNvSpPr>
            <a:spLocks noGrp="1"/>
          </p:cNvSpPr>
          <p:nvPr>
            <p:ph type="title"/>
          </p:nvPr>
        </p:nvSpPr>
        <p:spPr/>
        <p:txBody>
          <a:bodyPr/>
          <a:lstStyle/>
          <a:p>
            <a:r>
              <a:rPr lang="en-US" dirty="0"/>
              <a:t>Live Demonstration</a:t>
            </a:r>
          </a:p>
        </p:txBody>
      </p:sp>
      <p:sp>
        <p:nvSpPr>
          <p:cNvPr id="3" name="Text Placeholder 2">
            <a:extLst>
              <a:ext uri="{FF2B5EF4-FFF2-40B4-BE49-F238E27FC236}">
                <a16:creationId xmlns:a16="http://schemas.microsoft.com/office/drawing/2014/main" id="{CE9B8B23-A3E4-BFD3-8F3D-4EEAA6D6F77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9480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2B831-4D8A-9CCB-64CC-5B4F282B5D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EC69F-A86F-8BF1-971C-BB057C42D42A}"/>
              </a:ext>
            </a:extLst>
          </p:cNvPr>
          <p:cNvSpPr>
            <a:spLocks noGrp="1"/>
          </p:cNvSpPr>
          <p:nvPr>
            <p:ph type="title"/>
          </p:nvPr>
        </p:nvSpPr>
        <p:spPr/>
        <p:txBody>
          <a:bodyPr/>
          <a:lstStyle/>
          <a:p>
            <a:r>
              <a:rPr lang="en-US" dirty="0"/>
              <a:t>Next Steps </a:t>
            </a:r>
          </a:p>
        </p:txBody>
      </p:sp>
      <p:sp>
        <p:nvSpPr>
          <p:cNvPr id="3" name="Text Placeholder 2">
            <a:extLst>
              <a:ext uri="{FF2B5EF4-FFF2-40B4-BE49-F238E27FC236}">
                <a16:creationId xmlns:a16="http://schemas.microsoft.com/office/drawing/2014/main" id="{C10252F4-3A09-8B84-6AE9-6BC449FF57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23624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1286-0A6C-80AF-76B1-092C2038D5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B5363C-94AA-6526-EE7B-EB0A1A2F779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7CB394C-F9B2-813A-D6A9-FB405479B263}"/>
              </a:ext>
            </a:extLst>
          </p:cNvPr>
          <p:cNvSpPr>
            <a:spLocks noGrp="1"/>
          </p:cNvSpPr>
          <p:nvPr>
            <p:ph sz="half" idx="2"/>
          </p:nvPr>
        </p:nvSpPr>
        <p:spPr>
          <a:xfrm>
            <a:off x="1322387" y="2763078"/>
            <a:ext cx="7856557" cy="3899811"/>
          </a:xfrm>
        </p:spPr>
        <p:txBody>
          <a:bodyPr>
            <a:normAutofit/>
          </a:bodyPr>
          <a:lstStyle/>
          <a:p>
            <a:pPr marL="285750" indent="-285750">
              <a:buFont typeface="Arial" panose="020B0604020202020204" pitchFamily="34" charset="0"/>
              <a:buChar char="•"/>
            </a:pPr>
            <a:r>
              <a:rPr lang="en-US" dirty="0"/>
              <a:t>~2 weeks left</a:t>
            </a:r>
          </a:p>
          <a:p>
            <a:pPr marL="285750" indent="-285750">
              <a:buFont typeface="Arial" panose="020B0604020202020204" pitchFamily="34" charset="0"/>
              <a:buChar char="•"/>
            </a:pPr>
            <a:r>
              <a:rPr lang="en-US" dirty="0"/>
              <a:t>Plan</a:t>
            </a:r>
          </a:p>
          <a:p>
            <a:pPr marL="569214" lvl="1"/>
            <a:r>
              <a:rPr lang="en-US" u="sng" dirty="0"/>
              <a:t>Week 1:</a:t>
            </a:r>
            <a:r>
              <a:rPr lang="en-US" dirty="0"/>
              <a:t> Examine </a:t>
            </a:r>
            <a:r>
              <a:rPr lang="en-US" dirty="0" err="1"/>
              <a:t>FastTS</a:t>
            </a:r>
            <a:r>
              <a:rPr lang="en-US" dirty="0"/>
              <a:t> usage to predict volumes</a:t>
            </a:r>
          </a:p>
          <a:p>
            <a:pPr marL="852678" lvl="2"/>
            <a:r>
              <a:rPr lang="en-US" dirty="0"/>
              <a:t>How accurate is it? Write up results</a:t>
            </a:r>
          </a:p>
          <a:p>
            <a:pPr marL="569214" lvl="1"/>
            <a:r>
              <a:rPr lang="en-US" u="sng" dirty="0"/>
              <a:t>Week 2</a:t>
            </a:r>
            <a:r>
              <a:rPr lang="en-US" dirty="0"/>
              <a:t>: Clean code, meet with Data Viz professor RE: </a:t>
            </a:r>
            <a:r>
              <a:rPr lang="en-US" dirty="0" err="1"/>
              <a:t>RSHiny</a:t>
            </a:r>
            <a:r>
              <a:rPr lang="en-US" dirty="0"/>
              <a:t> deployment, update app to include newest data set (+ Med </a:t>
            </a:r>
            <a:r>
              <a:rPr lang="en-US" dirty="0" err="1"/>
              <a:t>Onc</a:t>
            </a:r>
            <a:r>
              <a:rPr lang="en-US" dirty="0"/>
              <a:t> 4)</a:t>
            </a:r>
          </a:p>
          <a:p>
            <a:pPr marL="569214" lvl="1"/>
            <a:r>
              <a:rPr lang="en-US" u="sng" dirty="0"/>
              <a:t>Week 3:</a:t>
            </a:r>
            <a:r>
              <a:rPr lang="en-US" dirty="0"/>
              <a:t> Write user guide, record walk through of code, final adjustments</a:t>
            </a:r>
          </a:p>
          <a:p>
            <a:pPr marL="285750"/>
            <a:r>
              <a:rPr lang="en-US" dirty="0"/>
              <a:t>Final Deliverable: 12/7</a:t>
            </a:r>
          </a:p>
          <a:p>
            <a:pPr marL="852678" lvl="2"/>
            <a:endParaRPr lang="en-US" dirty="0"/>
          </a:p>
          <a:p>
            <a:pPr marL="285750" indent="-285750">
              <a:buFont typeface="Arial" panose="020B0604020202020204" pitchFamily="34" charset="0"/>
              <a:buChar char="•"/>
            </a:pPr>
            <a:endParaRPr lang="en-US" dirty="0"/>
          </a:p>
          <a:p>
            <a:pPr lvl="1" indent="0">
              <a:buNone/>
            </a:pPr>
            <a:endParaRPr lang="en-US" dirty="0"/>
          </a:p>
          <a:p>
            <a:pPr lvl="1" indent="0">
              <a:buNone/>
            </a:pPr>
            <a:endParaRPr lang="en-US" dirty="0"/>
          </a:p>
        </p:txBody>
      </p:sp>
      <p:sp>
        <p:nvSpPr>
          <p:cNvPr id="4" name="Slide Number Placeholder 3">
            <a:extLst>
              <a:ext uri="{FF2B5EF4-FFF2-40B4-BE49-F238E27FC236}">
                <a16:creationId xmlns:a16="http://schemas.microsoft.com/office/drawing/2014/main" id="{E30396EF-975B-4913-288D-9D41D86EAB11}"/>
              </a:ext>
            </a:extLst>
          </p:cNvPr>
          <p:cNvSpPr>
            <a:spLocks noGrp="1"/>
          </p:cNvSpPr>
          <p:nvPr>
            <p:ph type="sldNum" sz="quarter" idx="12"/>
          </p:nvPr>
        </p:nvSpPr>
        <p:spPr/>
        <p:txBody>
          <a:bodyPr/>
          <a:lstStyle/>
          <a:p>
            <a:fld id="{A49DFD55-3C28-40EF-9E31-A92D2E4017FF}" type="slidenum">
              <a:rPr lang="en-US" smtClean="0"/>
              <a:pPr/>
              <a:t>35</a:t>
            </a:fld>
            <a:endParaRPr lang="en-US" dirty="0"/>
          </a:p>
        </p:txBody>
      </p:sp>
    </p:spTree>
    <p:extLst>
      <p:ext uri="{BB962C8B-B14F-4D97-AF65-F5344CB8AC3E}">
        <p14:creationId xmlns:p14="http://schemas.microsoft.com/office/powerpoint/2010/main" val="2710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DC8D2-0DD4-4C12-2B7C-B7C5C9408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DAE138-C329-3B2C-ECEB-3CB24005BE98}"/>
              </a:ext>
            </a:extLst>
          </p:cNvPr>
          <p:cNvSpPr>
            <a:spLocks noGrp="1"/>
          </p:cNvSpPr>
          <p:nvPr>
            <p:ph type="title"/>
          </p:nvPr>
        </p:nvSpPr>
        <p:spPr/>
        <p:txBody>
          <a:bodyPr/>
          <a:lstStyle/>
          <a:p>
            <a:r>
              <a:rPr lang="en-US" dirty="0"/>
              <a:t>Future Features</a:t>
            </a:r>
          </a:p>
        </p:txBody>
      </p:sp>
      <p:sp>
        <p:nvSpPr>
          <p:cNvPr id="3" name="Content Placeholder 2">
            <a:extLst>
              <a:ext uri="{FF2B5EF4-FFF2-40B4-BE49-F238E27FC236}">
                <a16:creationId xmlns:a16="http://schemas.microsoft.com/office/drawing/2014/main" id="{2BFA4481-3E0D-49F6-5951-EF75F2910559}"/>
              </a:ext>
            </a:extLst>
          </p:cNvPr>
          <p:cNvSpPr>
            <a:spLocks noGrp="1"/>
          </p:cNvSpPr>
          <p:nvPr>
            <p:ph sz="half" idx="2"/>
          </p:nvPr>
        </p:nvSpPr>
        <p:spPr>
          <a:xfrm>
            <a:off x="1322387" y="2763078"/>
            <a:ext cx="7856557" cy="3899811"/>
          </a:xfrm>
        </p:spPr>
        <p:txBody>
          <a:bodyPr>
            <a:normAutofit fontScale="92500" lnSpcReduction="20000"/>
          </a:bodyPr>
          <a:lstStyle/>
          <a:p>
            <a:pPr fontAlgn="ctr"/>
            <a:r>
              <a:rPr lang="en-US" dirty="0"/>
              <a:t>Add </a:t>
            </a:r>
            <a:r>
              <a:rPr lang="en-US" u="sng" dirty="0"/>
              <a:t>target numbers </a:t>
            </a:r>
            <a:r>
              <a:rPr lang="en-US" dirty="0"/>
              <a:t>to the dashboard (in addition to cap)</a:t>
            </a:r>
          </a:p>
          <a:p>
            <a:pPr lvl="1" fontAlgn="ctr"/>
            <a:r>
              <a:rPr lang="en-US" dirty="0"/>
              <a:t>% of time over target at the service level (each service has a different target)</a:t>
            </a:r>
          </a:p>
          <a:p>
            <a:pPr lvl="1" fontAlgn="ctr"/>
            <a:r>
              <a:rPr lang="en-US" dirty="0"/>
              <a:t>Might only be applicable for AY26</a:t>
            </a:r>
          </a:p>
          <a:p>
            <a:pPr fontAlgn="ctr"/>
            <a:r>
              <a:rPr lang="en-US" dirty="0"/>
              <a:t>Add </a:t>
            </a:r>
            <a:r>
              <a:rPr lang="en-US" u="sng" dirty="0"/>
              <a:t>color encoded flags </a:t>
            </a:r>
            <a:r>
              <a:rPr lang="en-US" dirty="0"/>
              <a:t>to metrics</a:t>
            </a:r>
          </a:p>
          <a:p>
            <a:pPr fontAlgn="ctr"/>
            <a:r>
              <a:rPr lang="en-US" dirty="0"/>
              <a:t>Cross Talk brushed highlighting with connected plots</a:t>
            </a:r>
          </a:p>
          <a:p>
            <a:pPr fontAlgn="ctr"/>
            <a:r>
              <a:rPr lang="en-US" dirty="0"/>
              <a:t>Historical Trends tab fully actualized.</a:t>
            </a:r>
          </a:p>
          <a:p>
            <a:pPr fontAlgn="ctr"/>
            <a:r>
              <a:rPr lang="en-US" dirty="0"/>
              <a:t>Add service line / team </a:t>
            </a:r>
            <a:r>
              <a:rPr lang="en-US" u="sng" dirty="0"/>
              <a:t>heat map</a:t>
            </a:r>
          </a:p>
          <a:p>
            <a:pPr fontAlgn="ctr"/>
            <a:r>
              <a:rPr lang="en-US" dirty="0"/>
              <a:t>Find better SPC chart or alter the current package to show trends</a:t>
            </a:r>
          </a:p>
          <a:p>
            <a:pPr fontAlgn="ctr"/>
            <a:r>
              <a:rPr lang="en-US" dirty="0"/>
              <a:t>Hover-over tooltips for all metrics</a:t>
            </a:r>
          </a:p>
          <a:p>
            <a:pPr fontAlgn="ctr"/>
            <a:r>
              <a:rPr lang="en-US" dirty="0"/>
              <a:t>Future proof addition of new teams / service lines</a:t>
            </a:r>
          </a:p>
          <a:p>
            <a:pPr fontAlgn="ctr"/>
            <a:r>
              <a:rPr lang="en-US" dirty="0"/>
              <a:t>Work with DHM statisticians to integrate forecasting model?</a:t>
            </a:r>
          </a:p>
          <a:p>
            <a:pPr lvl="1" indent="0">
              <a:buNone/>
            </a:pPr>
            <a:endParaRPr lang="en-US" dirty="0"/>
          </a:p>
        </p:txBody>
      </p:sp>
      <p:sp>
        <p:nvSpPr>
          <p:cNvPr id="4" name="Slide Number Placeholder 3">
            <a:extLst>
              <a:ext uri="{FF2B5EF4-FFF2-40B4-BE49-F238E27FC236}">
                <a16:creationId xmlns:a16="http://schemas.microsoft.com/office/drawing/2014/main" id="{E7487684-7197-3BD6-FD79-BE8C564ED645}"/>
              </a:ext>
            </a:extLst>
          </p:cNvPr>
          <p:cNvSpPr>
            <a:spLocks noGrp="1"/>
          </p:cNvSpPr>
          <p:nvPr>
            <p:ph type="sldNum" sz="quarter" idx="12"/>
          </p:nvPr>
        </p:nvSpPr>
        <p:spPr/>
        <p:txBody>
          <a:bodyPr/>
          <a:lstStyle/>
          <a:p>
            <a:fld id="{A49DFD55-3C28-40EF-9E31-A92D2E4017FF}" type="slidenum">
              <a:rPr lang="en-US" smtClean="0"/>
              <a:pPr/>
              <a:t>36</a:t>
            </a:fld>
            <a:endParaRPr lang="en-US" dirty="0"/>
          </a:p>
        </p:txBody>
      </p:sp>
    </p:spTree>
    <p:extLst>
      <p:ext uri="{BB962C8B-B14F-4D97-AF65-F5344CB8AC3E}">
        <p14:creationId xmlns:p14="http://schemas.microsoft.com/office/powerpoint/2010/main" val="322115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5408-7A4B-AD7D-4B81-D3909587F99A}"/>
              </a:ext>
            </a:extLst>
          </p:cNvPr>
          <p:cNvSpPr>
            <a:spLocks noGrp="1"/>
          </p:cNvSpPr>
          <p:nvPr>
            <p:ph type="title"/>
          </p:nvPr>
        </p:nvSpPr>
        <p:spPr/>
        <p:txBody>
          <a:bodyPr/>
          <a:lstStyle/>
          <a:p>
            <a:r>
              <a:rPr lang="en-US" dirty="0"/>
              <a:t>Bonus Slides</a:t>
            </a:r>
          </a:p>
        </p:txBody>
      </p:sp>
      <p:sp>
        <p:nvSpPr>
          <p:cNvPr id="3" name="Text Placeholder 2">
            <a:extLst>
              <a:ext uri="{FF2B5EF4-FFF2-40B4-BE49-F238E27FC236}">
                <a16:creationId xmlns:a16="http://schemas.microsoft.com/office/drawing/2014/main" id="{506C6295-1AE8-6690-11CE-FD5434AB46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5656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7F08-6E05-37A0-1CCD-6CE54E655622}"/>
              </a:ext>
            </a:extLst>
          </p:cNvPr>
          <p:cNvSpPr>
            <a:spLocks noGrp="1"/>
          </p:cNvSpPr>
          <p:nvPr>
            <p:ph type="title"/>
          </p:nvPr>
        </p:nvSpPr>
        <p:spPr/>
        <p:txBody>
          <a:bodyPr/>
          <a:lstStyle/>
          <a:p>
            <a:r>
              <a:rPr lang="en-US" dirty="0"/>
              <a:t>App Hosting</a:t>
            </a:r>
            <a:br>
              <a:rPr lang="en-US" sz="2400" dirty="0"/>
            </a:br>
            <a:r>
              <a:rPr lang="en-US" sz="2000" i="1" dirty="0"/>
              <a:t>Research results for best option</a:t>
            </a:r>
            <a:endParaRPr lang="en-US" dirty="0"/>
          </a:p>
        </p:txBody>
      </p:sp>
      <p:sp>
        <p:nvSpPr>
          <p:cNvPr id="3" name="Text Placeholder 2">
            <a:extLst>
              <a:ext uri="{FF2B5EF4-FFF2-40B4-BE49-F238E27FC236}">
                <a16:creationId xmlns:a16="http://schemas.microsoft.com/office/drawing/2014/main" id="{B9A31017-C7D1-D2AB-ECD8-BB9C18F7CA99}"/>
              </a:ext>
            </a:extLst>
          </p:cNvPr>
          <p:cNvSpPr>
            <a:spLocks noGrp="1"/>
          </p:cNvSpPr>
          <p:nvPr>
            <p:ph type="body" idx="1"/>
          </p:nvPr>
        </p:nvSpPr>
        <p:spPr>
          <a:xfrm>
            <a:off x="1031903" y="2960877"/>
            <a:ext cx="3341314" cy="351284"/>
          </a:xfrm>
        </p:spPr>
        <p:txBody>
          <a:bodyPr>
            <a:normAutofit fontScale="92500" lnSpcReduction="10000"/>
          </a:bodyPr>
          <a:lstStyle/>
          <a:p>
            <a:r>
              <a:rPr lang="en-US" dirty="0"/>
              <a:t>Host on a Website (shinyapp.io)</a:t>
            </a:r>
          </a:p>
        </p:txBody>
      </p:sp>
      <p:sp>
        <p:nvSpPr>
          <p:cNvPr id="4" name="Content Placeholder 3">
            <a:extLst>
              <a:ext uri="{FF2B5EF4-FFF2-40B4-BE49-F238E27FC236}">
                <a16:creationId xmlns:a16="http://schemas.microsoft.com/office/drawing/2014/main" id="{68E8EF5D-DA7E-BAAB-3B58-D88ADE03A981}"/>
              </a:ext>
            </a:extLst>
          </p:cNvPr>
          <p:cNvSpPr>
            <a:spLocks noGrp="1"/>
          </p:cNvSpPr>
          <p:nvPr>
            <p:ph sz="half" idx="15"/>
          </p:nvPr>
        </p:nvSpPr>
        <p:spPr>
          <a:xfrm>
            <a:off x="1031903" y="3392035"/>
            <a:ext cx="3341314" cy="2907164"/>
          </a:xfrm>
        </p:spPr>
        <p:txBody>
          <a:bodyPr>
            <a:normAutofit fontScale="92500" lnSpcReduction="20000"/>
          </a:bodyPr>
          <a:lstStyle/>
          <a:p>
            <a:pPr marL="0" indent="0">
              <a:buNone/>
            </a:pPr>
            <a:r>
              <a:rPr lang="en-US" dirty="0"/>
              <a:t>What: Cloud hosted shiny server hosted by Posit</a:t>
            </a:r>
          </a:p>
          <a:p>
            <a:pPr marL="0" indent="0">
              <a:buNone/>
            </a:pPr>
            <a:br>
              <a:rPr lang="en-US" dirty="0"/>
            </a:br>
            <a:r>
              <a:rPr lang="en-US" dirty="0"/>
              <a:t>Pros:</a:t>
            </a:r>
          </a:p>
          <a:p>
            <a:pPr marL="285750" indent="-285750">
              <a:buFont typeface="Arial" panose="020B0604020202020204" pitchFamily="34" charset="0"/>
              <a:buChar char="•"/>
            </a:pPr>
            <a:r>
              <a:rPr lang="en-US" dirty="0"/>
              <a:t>Zero set-up, click and go</a:t>
            </a:r>
          </a:p>
          <a:p>
            <a:pPr marL="285750" indent="-285750">
              <a:buFont typeface="Arial" panose="020B0604020202020204" pitchFamily="34" charset="0"/>
              <a:buChar char="•"/>
            </a:pPr>
            <a:r>
              <a:rPr lang="en-US" dirty="0"/>
              <a:t>Secure/Trustworthy (Posit)</a:t>
            </a:r>
          </a:p>
          <a:p>
            <a:pPr marL="0" indent="0">
              <a:buNone/>
            </a:pPr>
            <a:r>
              <a:rPr lang="en-US" dirty="0"/>
              <a:t>Cons:</a:t>
            </a:r>
          </a:p>
          <a:p>
            <a:pPr marL="285750" indent="-285750">
              <a:buFont typeface="Arial" panose="020B0604020202020204" pitchFamily="34" charset="0"/>
              <a:buChar char="•"/>
            </a:pPr>
            <a:r>
              <a:rPr lang="en-US" dirty="0"/>
              <a:t>Highest security is paid ($119 per month) </a:t>
            </a:r>
          </a:p>
          <a:p>
            <a:pPr marL="569214" lvl="1" indent="-285750">
              <a:buFont typeface="Arial" panose="020B0604020202020204" pitchFamily="34" charset="0"/>
              <a:buChar char="•"/>
            </a:pPr>
            <a:r>
              <a:rPr lang="en-US" dirty="0"/>
              <a:t>But have workarounds!</a:t>
            </a:r>
          </a:p>
        </p:txBody>
      </p:sp>
      <p:sp>
        <p:nvSpPr>
          <p:cNvPr id="7" name="Slide Number Placeholder 6">
            <a:extLst>
              <a:ext uri="{FF2B5EF4-FFF2-40B4-BE49-F238E27FC236}">
                <a16:creationId xmlns:a16="http://schemas.microsoft.com/office/drawing/2014/main" id="{43C14939-CC4F-F2A6-0C07-CA46167283C1}"/>
              </a:ext>
            </a:extLst>
          </p:cNvPr>
          <p:cNvSpPr>
            <a:spLocks noGrp="1"/>
          </p:cNvSpPr>
          <p:nvPr>
            <p:ph type="sldNum" sz="quarter" idx="13"/>
          </p:nvPr>
        </p:nvSpPr>
        <p:spPr/>
        <p:txBody>
          <a:bodyPr/>
          <a:lstStyle/>
          <a:p>
            <a:fld id="{A49DFD55-3C28-40EF-9E31-A92D2E4017FF}" type="slidenum">
              <a:rPr lang="en-US" smtClean="0"/>
              <a:pPr/>
              <a:t>38</a:t>
            </a:fld>
            <a:endParaRPr lang="en-US" dirty="0"/>
          </a:p>
        </p:txBody>
      </p:sp>
      <p:sp>
        <p:nvSpPr>
          <p:cNvPr id="9" name="Text Placeholder 2">
            <a:extLst>
              <a:ext uri="{FF2B5EF4-FFF2-40B4-BE49-F238E27FC236}">
                <a16:creationId xmlns:a16="http://schemas.microsoft.com/office/drawing/2014/main" id="{97C26DA0-BEB8-ADBA-8B9F-F52B39E8B93A}"/>
              </a:ext>
            </a:extLst>
          </p:cNvPr>
          <p:cNvSpPr txBox="1">
            <a:spLocks/>
          </p:cNvSpPr>
          <p:nvPr/>
        </p:nvSpPr>
        <p:spPr>
          <a:xfrm>
            <a:off x="4492508" y="2960877"/>
            <a:ext cx="3341314" cy="35128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Docker Image</a:t>
            </a:r>
          </a:p>
        </p:txBody>
      </p:sp>
      <p:sp>
        <p:nvSpPr>
          <p:cNvPr id="10" name="Content Placeholder 3">
            <a:extLst>
              <a:ext uri="{FF2B5EF4-FFF2-40B4-BE49-F238E27FC236}">
                <a16:creationId xmlns:a16="http://schemas.microsoft.com/office/drawing/2014/main" id="{7EF1B802-F020-F1A7-1120-6F9DE6EA4E6B}"/>
              </a:ext>
            </a:extLst>
          </p:cNvPr>
          <p:cNvSpPr txBox="1">
            <a:spLocks/>
          </p:cNvSpPr>
          <p:nvPr/>
        </p:nvSpPr>
        <p:spPr>
          <a:xfrm>
            <a:off x="4492508" y="3392035"/>
            <a:ext cx="3341314" cy="2907164"/>
          </a:xfrm>
          <a:prstGeom prst="rect">
            <a:avLst/>
          </a:prstGeom>
        </p:spPr>
        <p:txBody>
          <a:bodyPr vert="horz" lIns="91440" tIns="0" rIns="91440" bIns="45720" rtlCol="0">
            <a:normAutofit fontScale="92500" lnSpcReduction="20000"/>
          </a:bodyPr>
          <a:lstStyle>
            <a:lvl1pPr marL="283464" indent="-283464" algn="l" defTabSz="914400" rtl="0" eaLnBrk="1" latinLnBrk="0" hangingPunct="1">
              <a:lnSpc>
                <a:spcPct val="100000"/>
              </a:lnSpc>
              <a:spcBef>
                <a:spcPts val="1000"/>
              </a:spcBef>
              <a:buFont typeface="+mj-lt"/>
              <a:buAutoNum type="arabicPeriod"/>
              <a:defRPr sz="1800" b="0" kern="1200" spc="50" baseline="0">
                <a:solidFill>
                  <a:schemeClr val="tx1"/>
                </a:solidFill>
                <a:latin typeface="+mn-lt"/>
                <a:ea typeface="+mn-ea"/>
                <a:cs typeface="+mn-cs"/>
              </a:defRPr>
            </a:lvl1pPr>
            <a:lvl2pPr marL="566928" indent="-342900" algn="l" defTabSz="914400" rtl="0" eaLnBrk="1" latinLnBrk="0" hangingPunct="1">
              <a:lnSpc>
                <a:spcPct val="100000"/>
              </a:lnSpc>
              <a:spcBef>
                <a:spcPts val="1000"/>
              </a:spcBef>
              <a:buFont typeface="+mj-lt"/>
              <a:buAutoNum type="alphaLcPeriod"/>
              <a:defRPr sz="1800" kern="1200" spc="50" baseline="0">
                <a:solidFill>
                  <a:schemeClr val="tx1"/>
                </a:solidFill>
                <a:latin typeface="+mn-lt"/>
                <a:ea typeface="+mn-ea"/>
                <a:cs typeface="+mn-cs"/>
              </a:defRPr>
            </a:lvl2pPr>
            <a:lvl3pPr marL="850392" indent="-342900" algn="l" defTabSz="914400" rtl="0" eaLnBrk="1" latinLnBrk="0" hangingPunct="1">
              <a:lnSpc>
                <a:spcPct val="100000"/>
              </a:lnSpc>
              <a:spcBef>
                <a:spcPts val="1000"/>
              </a:spcBef>
              <a:buFont typeface="+mj-lt"/>
              <a:buAutoNum type="arabicParenR"/>
              <a:defRPr sz="1800" kern="1200" spc="50" baseline="0">
                <a:solidFill>
                  <a:schemeClr val="tx1"/>
                </a:solidFill>
                <a:latin typeface="+mn-lt"/>
                <a:ea typeface="+mn-ea"/>
                <a:cs typeface="+mn-cs"/>
              </a:defRPr>
            </a:lvl3pPr>
            <a:lvl4pPr marL="1042416" indent="-342900" algn="l" defTabSz="914400" rtl="0" eaLnBrk="1" latinLnBrk="0" hangingPunct="1">
              <a:lnSpc>
                <a:spcPct val="100000"/>
              </a:lnSpc>
              <a:spcBef>
                <a:spcPts val="1000"/>
              </a:spcBef>
              <a:buFont typeface="+mj-lt"/>
              <a:buAutoNum type="alphaLcParenR"/>
              <a:defRPr sz="1800" kern="1200" spc="50" baseline="0">
                <a:solidFill>
                  <a:schemeClr val="tx1"/>
                </a:solidFill>
                <a:latin typeface="+mn-lt"/>
                <a:ea typeface="+mn-ea"/>
                <a:cs typeface="+mn-cs"/>
              </a:defRPr>
            </a:lvl4pPr>
            <a:lvl5pPr marL="1074420" indent="-400050" algn="l" defTabSz="914400" rtl="0" eaLnBrk="1" latinLnBrk="0" hangingPunct="1">
              <a:lnSpc>
                <a:spcPct val="100000"/>
              </a:lnSpc>
              <a:spcBef>
                <a:spcPts val="1000"/>
              </a:spcBef>
              <a:buFont typeface="+mj-lt"/>
              <a:buAutoNum type="romanLcPeriod"/>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Containerized version of app accessed via Docker software</a:t>
            </a:r>
            <a:br>
              <a:rPr lang="en-US" dirty="0"/>
            </a:br>
            <a:br>
              <a:rPr lang="en-US" dirty="0"/>
            </a:br>
            <a:r>
              <a:rPr lang="en-US" dirty="0"/>
              <a:t>Pros:</a:t>
            </a:r>
          </a:p>
          <a:p>
            <a:pPr marL="285750" indent="-285750">
              <a:buFont typeface="Arial" panose="020B0604020202020204" pitchFamily="34" charset="0"/>
              <a:buChar char="•"/>
            </a:pPr>
            <a:r>
              <a:rPr lang="en-US" dirty="0"/>
              <a:t>Works offline</a:t>
            </a:r>
          </a:p>
          <a:p>
            <a:pPr marL="0" indent="0">
              <a:buNone/>
            </a:pPr>
            <a:r>
              <a:rPr lang="en-US" dirty="0"/>
              <a:t>Cons:</a:t>
            </a:r>
          </a:p>
          <a:p>
            <a:pPr marL="285750" indent="-285750">
              <a:buFont typeface="Arial" panose="020B0604020202020204" pitchFamily="34" charset="0"/>
              <a:buChar char="•"/>
            </a:pPr>
            <a:r>
              <a:rPr lang="en-US" dirty="0"/>
              <a:t>Requires set-up (download Docker Desktop on every computer)</a:t>
            </a:r>
          </a:p>
          <a:p>
            <a:pPr marL="285750" indent="-285750">
              <a:buFont typeface="Arial" panose="020B0604020202020204" pitchFamily="34" charset="0"/>
              <a:buChar char="•"/>
            </a:pPr>
            <a:r>
              <a:rPr lang="en-US" dirty="0"/>
              <a:t>Learning curve</a:t>
            </a:r>
          </a:p>
          <a:p>
            <a:pPr marL="0" indent="0">
              <a:buNone/>
            </a:pPr>
            <a:endParaRPr lang="en-US" dirty="0"/>
          </a:p>
        </p:txBody>
      </p:sp>
      <p:sp>
        <p:nvSpPr>
          <p:cNvPr id="20" name="Text Placeholder 2">
            <a:extLst>
              <a:ext uri="{FF2B5EF4-FFF2-40B4-BE49-F238E27FC236}">
                <a16:creationId xmlns:a16="http://schemas.microsoft.com/office/drawing/2014/main" id="{D124F2A8-1291-8A4C-FF3C-D7ED7B81E74F}"/>
              </a:ext>
            </a:extLst>
          </p:cNvPr>
          <p:cNvSpPr txBox="1">
            <a:spLocks/>
          </p:cNvSpPr>
          <p:nvPr/>
        </p:nvSpPr>
        <p:spPr>
          <a:xfrm>
            <a:off x="7953114" y="2960877"/>
            <a:ext cx="3341314" cy="35128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Downloadable Software</a:t>
            </a:r>
          </a:p>
        </p:txBody>
      </p:sp>
      <p:sp>
        <p:nvSpPr>
          <p:cNvPr id="21" name="Content Placeholder 3">
            <a:extLst>
              <a:ext uri="{FF2B5EF4-FFF2-40B4-BE49-F238E27FC236}">
                <a16:creationId xmlns:a16="http://schemas.microsoft.com/office/drawing/2014/main" id="{A6FEB96C-BF37-281C-ECCC-7421A7598E7B}"/>
              </a:ext>
            </a:extLst>
          </p:cNvPr>
          <p:cNvSpPr txBox="1">
            <a:spLocks/>
          </p:cNvSpPr>
          <p:nvPr/>
        </p:nvSpPr>
        <p:spPr>
          <a:xfrm>
            <a:off x="7953114" y="3392035"/>
            <a:ext cx="3341314" cy="2907164"/>
          </a:xfrm>
          <a:prstGeom prst="rect">
            <a:avLst/>
          </a:prstGeom>
        </p:spPr>
        <p:txBody>
          <a:bodyPr vert="horz" lIns="91440" tIns="0" rIns="91440" bIns="45720" rtlCol="0">
            <a:normAutofit fontScale="85000" lnSpcReduction="10000"/>
          </a:bodyPr>
          <a:lstStyle>
            <a:lvl1pPr marL="283464" indent="-283464" algn="l" defTabSz="914400" rtl="0" eaLnBrk="1" latinLnBrk="0" hangingPunct="1">
              <a:lnSpc>
                <a:spcPct val="100000"/>
              </a:lnSpc>
              <a:spcBef>
                <a:spcPts val="1000"/>
              </a:spcBef>
              <a:buFont typeface="+mj-lt"/>
              <a:buAutoNum type="arabicPeriod"/>
              <a:defRPr sz="1800" b="0" kern="1200" spc="50" baseline="0">
                <a:solidFill>
                  <a:schemeClr val="tx1"/>
                </a:solidFill>
                <a:latin typeface="+mn-lt"/>
                <a:ea typeface="+mn-ea"/>
                <a:cs typeface="+mn-cs"/>
              </a:defRPr>
            </a:lvl1pPr>
            <a:lvl2pPr marL="566928" indent="-342900" algn="l" defTabSz="914400" rtl="0" eaLnBrk="1" latinLnBrk="0" hangingPunct="1">
              <a:lnSpc>
                <a:spcPct val="100000"/>
              </a:lnSpc>
              <a:spcBef>
                <a:spcPts val="1000"/>
              </a:spcBef>
              <a:buFont typeface="+mj-lt"/>
              <a:buAutoNum type="alphaLcPeriod"/>
              <a:defRPr sz="1800" kern="1200" spc="50" baseline="0">
                <a:solidFill>
                  <a:schemeClr val="tx1"/>
                </a:solidFill>
                <a:latin typeface="+mn-lt"/>
                <a:ea typeface="+mn-ea"/>
                <a:cs typeface="+mn-cs"/>
              </a:defRPr>
            </a:lvl2pPr>
            <a:lvl3pPr marL="850392" indent="-342900" algn="l" defTabSz="914400" rtl="0" eaLnBrk="1" latinLnBrk="0" hangingPunct="1">
              <a:lnSpc>
                <a:spcPct val="100000"/>
              </a:lnSpc>
              <a:spcBef>
                <a:spcPts val="1000"/>
              </a:spcBef>
              <a:buFont typeface="+mj-lt"/>
              <a:buAutoNum type="arabicParenR"/>
              <a:defRPr sz="1800" kern="1200" spc="50" baseline="0">
                <a:solidFill>
                  <a:schemeClr val="tx1"/>
                </a:solidFill>
                <a:latin typeface="+mn-lt"/>
                <a:ea typeface="+mn-ea"/>
                <a:cs typeface="+mn-cs"/>
              </a:defRPr>
            </a:lvl3pPr>
            <a:lvl4pPr marL="1042416" indent="-342900" algn="l" defTabSz="914400" rtl="0" eaLnBrk="1" latinLnBrk="0" hangingPunct="1">
              <a:lnSpc>
                <a:spcPct val="100000"/>
              </a:lnSpc>
              <a:spcBef>
                <a:spcPts val="1000"/>
              </a:spcBef>
              <a:buFont typeface="+mj-lt"/>
              <a:buAutoNum type="alphaLcParenR"/>
              <a:defRPr sz="1800" kern="1200" spc="50" baseline="0">
                <a:solidFill>
                  <a:schemeClr val="tx1"/>
                </a:solidFill>
                <a:latin typeface="+mn-lt"/>
                <a:ea typeface="+mn-ea"/>
                <a:cs typeface="+mn-cs"/>
              </a:defRPr>
            </a:lvl4pPr>
            <a:lvl5pPr marL="1074420" indent="-400050" algn="l" defTabSz="914400" rtl="0" eaLnBrk="1" latinLnBrk="0" hangingPunct="1">
              <a:lnSpc>
                <a:spcPct val="100000"/>
              </a:lnSpc>
              <a:spcBef>
                <a:spcPts val="1000"/>
              </a:spcBef>
              <a:buFont typeface="+mj-lt"/>
              <a:buAutoNum type="romanLcPeriod"/>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Self contained, downloadable app </a:t>
            </a:r>
            <a:br>
              <a:rPr lang="en-US" dirty="0"/>
            </a:br>
            <a:br>
              <a:rPr lang="en-US" dirty="0"/>
            </a:br>
            <a:r>
              <a:rPr lang="en-US" dirty="0"/>
              <a:t>Pros:</a:t>
            </a:r>
          </a:p>
          <a:p>
            <a:pPr marL="285750" indent="-285750">
              <a:buFont typeface="Arial" panose="020B0604020202020204" pitchFamily="34" charset="0"/>
              <a:buChar char="•"/>
            </a:pPr>
            <a:r>
              <a:rPr lang="en-US" dirty="0"/>
              <a:t>Works offline</a:t>
            </a:r>
          </a:p>
          <a:p>
            <a:pPr marL="0" indent="0">
              <a:buNone/>
            </a:pPr>
            <a:r>
              <a:rPr lang="en-US" dirty="0"/>
              <a:t>Cons:</a:t>
            </a:r>
          </a:p>
          <a:p>
            <a:pPr marL="285750" indent="-285750">
              <a:buFont typeface="Arial" panose="020B0604020202020204" pitchFamily="34" charset="0"/>
              <a:buChar char="•"/>
            </a:pPr>
            <a:r>
              <a:rPr lang="en-US" dirty="0"/>
              <a:t>Very high learning curve (packaging done with Electron software)</a:t>
            </a:r>
          </a:p>
          <a:p>
            <a:pPr marL="285750" indent="-285750">
              <a:buFont typeface="Arial" panose="020B0604020202020204" pitchFamily="34" charset="0"/>
              <a:buChar char="•"/>
            </a:pPr>
            <a:r>
              <a:rPr lang="en-US" dirty="0"/>
              <a:t>Clunky to iterate (next programmer has to learn it too)</a:t>
            </a:r>
          </a:p>
          <a:p>
            <a:pPr marL="285750" indent="-285750">
              <a:buFont typeface="Arial" panose="020B0604020202020204" pitchFamily="34" charset="0"/>
              <a:buChar char="•"/>
            </a:pPr>
            <a:endParaRPr lang="en-US" dirty="0"/>
          </a:p>
          <a:p>
            <a:pPr marL="0" indent="0">
              <a:buNone/>
            </a:pPr>
            <a:endParaRPr lang="en-US" dirty="0"/>
          </a:p>
          <a:p>
            <a:pPr marL="0" indent="0">
              <a:buNone/>
            </a:pPr>
            <a:endParaRPr lang="en-US" dirty="0"/>
          </a:p>
        </p:txBody>
      </p:sp>
      <p:sp>
        <p:nvSpPr>
          <p:cNvPr id="8" name="Rectangle 7">
            <a:extLst>
              <a:ext uri="{FF2B5EF4-FFF2-40B4-BE49-F238E27FC236}">
                <a16:creationId xmlns:a16="http://schemas.microsoft.com/office/drawing/2014/main" id="{4C814D48-6A8D-807D-575B-2298EF70E5F5}"/>
              </a:ext>
            </a:extLst>
          </p:cNvPr>
          <p:cNvSpPr/>
          <p:nvPr/>
        </p:nvSpPr>
        <p:spPr>
          <a:xfrm>
            <a:off x="914400" y="2701905"/>
            <a:ext cx="3516015" cy="378148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69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20" grpId="0"/>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F5D0D-9334-E0FE-ABD2-A0C599E07A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0778C-8270-7D41-CD02-3D14AFE053BF}"/>
              </a:ext>
            </a:extLst>
          </p:cNvPr>
          <p:cNvSpPr>
            <a:spLocks noGrp="1"/>
          </p:cNvSpPr>
          <p:nvPr>
            <p:ph type="title"/>
          </p:nvPr>
        </p:nvSpPr>
        <p:spPr>
          <a:xfrm>
            <a:off x="1322317" y="268360"/>
            <a:ext cx="8300077" cy="2121177"/>
          </a:xfrm>
        </p:spPr>
        <p:txBody>
          <a:bodyPr/>
          <a:lstStyle/>
          <a:p>
            <a:r>
              <a:rPr lang="en-US" dirty="0"/>
              <a:t>Best Solution: Host on Shinyapps.io</a:t>
            </a:r>
          </a:p>
        </p:txBody>
      </p:sp>
      <p:sp>
        <p:nvSpPr>
          <p:cNvPr id="3" name="Content Placeholder 2">
            <a:extLst>
              <a:ext uri="{FF2B5EF4-FFF2-40B4-BE49-F238E27FC236}">
                <a16:creationId xmlns:a16="http://schemas.microsoft.com/office/drawing/2014/main" id="{9C8E801A-0FAB-F17F-9A0B-3DC7AE6EABD4}"/>
              </a:ext>
            </a:extLst>
          </p:cNvPr>
          <p:cNvSpPr>
            <a:spLocks noGrp="1"/>
          </p:cNvSpPr>
          <p:nvPr>
            <p:ph sz="half" idx="2"/>
          </p:nvPr>
        </p:nvSpPr>
        <p:spPr/>
        <p:txBody>
          <a:bodyPr>
            <a:normAutofit fontScale="77500" lnSpcReduction="20000"/>
          </a:bodyPr>
          <a:lstStyle/>
          <a:p>
            <a:pPr lvl="1"/>
            <a:r>
              <a:rPr lang="en-US" sz="1600" dirty="0"/>
              <a:t>Price Workaround:</a:t>
            </a:r>
          </a:p>
          <a:p>
            <a:pPr lvl="2"/>
            <a:r>
              <a:rPr lang="en-US" sz="1600" dirty="0"/>
              <a:t>Host code on website</a:t>
            </a:r>
          </a:p>
          <a:p>
            <a:pPr lvl="2"/>
            <a:r>
              <a:rPr lang="en-US" sz="1600" b="0" dirty="0"/>
              <a:t>But! Require user to upload data set before making plots</a:t>
            </a:r>
          </a:p>
          <a:p>
            <a:pPr lvl="3"/>
            <a:r>
              <a:rPr lang="en-US" sz="1600" dirty="0"/>
              <a:t>Access to data itself is password protected</a:t>
            </a:r>
          </a:p>
          <a:p>
            <a:pPr lvl="3"/>
            <a:r>
              <a:rPr lang="en-US" sz="1600" b="0" dirty="0"/>
              <a:t>Shinyapps.io does not save data!</a:t>
            </a:r>
          </a:p>
          <a:p>
            <a:pPr lvl="2"/>
            <a:r>
              <a:rPr lang="en-US" sz="1600" dirty="0"/>
              <a:t>Free!</a:t>
            </a:r>
          </a:p>
          <a:p>
            <a:pPr lvl="3"/>
            <a:r>
              <a:rPr lang="en-US" sz="1600" b="0" dirty="0"/>
              <a:t>25-hour monthly use limit (likely won’t reach)</a:t>
            </a:r>
          </a:p>
          <a:p>
            <a:pPr lvl="1"/>
            <a:r>
              <a:rPr lang="en-US" sz="1600" dirty="0"/>
              <a:t>Easy to access, just bookmark website</a:t>
            </a:r>
            <a:endParaRPr lang="en-US" sz="1600" b="0" dirty="0"/>
          </a:p>
          <a:p>
            <a:pPr lvl="1"/>
            <a:r>
              <a:rPr lang="en-US" sz="1600" dirty="0"/>
              <a:t>Safe, always SSL encrypted</a:t>
            </a:r>
          </a:p>
          <a:p>
            <a:pPr lvl="1"/>
            <a:r>
              <a:rPr lang="en-US" sz="1600" dirty="0"/>
              <a:t>Live demo: </a:t>
            </a:r>
          </a:p>
          <a:p>
            <a:pPr lvl="2"/>
            <a:r>
              <a:rPr lang="en-US" sz="1600" dirty="0">
                <a:hlinkClick r:id="rId2"/>
              </a:rPr>
              <a:t>https://6tendm-sean-vieau.shinyapps.io/dhm_volume_visualizer/</a:t>
            </a:r>
            <a:endParaRPr lang="en-US" sz="1600" dirty="0"/>
          </a:p>
          <a:p>
            <a:pPr lvl="3"/>
            <a:r>
              <a:rPr lang="en-US" sz="1600" b="0" dirty="0"/>
              <a:t>Will have to make a Posit account for DHM (or if Eric already has one)</a:t>
            </a:r>
          </a:p>
        </p:txBody>
      </p:sp>
      <p:sp>
        <p:nvSpPr>
          <p:cNvPr id="4" name="Slide Number Placeholder 3">
            <a:extLst>
              <a:ext uri="{FF2B5EF4-FFF2-40B4-BE49-F238E27FC236}">
                <a16:creationId xmlns:a16="http://schemas.microsoft.com/office/drawing/2014/main" id="{91ED3185-EDE3-25F8-EFCF-9BB43C300599}"/>
              </a:ext>
            </a:extLst>
          </p:cNvPr>
          <p:cNvSpPr>
            <a:spLocks noGrp="1"/>
          </p:cNvSpPr>
          <p:nvPr>
            <p:ph type="sldNum" sz="quarter" idx="12"/>
          </p:nvPr>
        </p:nvSpPr>
        <p:spPr/>
        <p:txBody>
          <a:bodyPr/>
          <a:lstStyle/>
          <a:p>
            <a:fld id="{A49DFD55-3C28-40EF-9E31-A92D2E4017FF}" type="slidenum">
              <a:rPr lang="en-US" smtClean="0"/>
              <a:pPr/>
              <a:t>39</a:t>
            </a:fld>
            <a:endParaRPr lang="en-US" dirty="0"/>
          </a:p>
        </p:txBody>
      </p:sp>
    </p:spTree>
    <p:extLst>
      <p:ext uri="{BB962C8B-B14F-4D97-AF65-F5344CB8AC3E}">
        <p14:creationId xmlns:p14="http://schemas.microsoft.com/office/powerpoint/2010/main" val="422654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7F5BE-5803-417F-6F7E-EB6A610DF8D0}"/>
              </a:ext>
            </a:extLst>
          </p:cNvPr>
          <p:cNvSpPr>
            <a:spLocks noGrp="1"/>
          </p:cNvSpPr>
          <p:nvPr>
            <p:ph type="title"/>
          </p:nvPr>
        </p:nvSpPr>
        <p:spPr/>
        <p:txBody>
          <a:bodyPr/>
          <a:lstStyle/>
          <a:p>
            <a:r>
              <a:rPr lang="en-US" dirty="0"/>
              <a:t>Data Preparation</a:t>
            </a:r>
          </a:p>
        </p:txBody>
      </p:sp>
      <p:sp>
        <p:nvSpPr>
          <p:cNvPr id="3" name="Text Placeholder 2">
            <a:extLst>
              <a:ext uri="{FF2B5EF4-FFF2-40B4-BE49-F238E27FC236}">
                <a16:creationId xmlns:a16="http://schemas.microsoft.com/office/drawing/2014/main" id="{8F23C92E-1B9E-CB96-EBA1-69D58691B5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1939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78F49-115D-6B74-1C5C-A1E5DA094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A640B-42FF-59F3-7FC6-17CDC209FE56}"/>
              </a:ext>
            </a:extLst>
          </p:cNvPr>
          <p:cNvSpPr>
            <a:spLocks noGrp="1"/>
          </p:cNvSpPr>
          <p:nvPr>
            <p:ph type="title"/>
          </p:nvPr>
        </p:nvSpPr>
        <p:spPr>
          <a:xfrm>
            <a:off x="138647" y="78538"/>
            <a:ext cx="7288282" cy="476590"/>
          </a:xfrm>
        </p:spPr>
        <p:txBody>
          <a:bodyPr>
            <a:normAutofit fontScale="90000"/>
          </a:bodyPr>
          <a:lstStyle/>
          <a:p>
            <a:r>
              <a:rPr lang="en-US" dirty="0"/>
              <a:t>Shinyapps.io Details</a:t>
            </a:r>
          </a:p>
        </p:txBody>
      </p:sp>
      <p:sp>
        <p:nvSpPr>
          <p:cNvPr id="4" name="Slide Number Placeholder 3">
            <a:extLst>
              <a:ext uri="{FF2B5EF4-FFF2-40B4-BE49-F238E27FC236}">
                <a16:creationId xmlns:a16="http://schemas.microsoft.com/office/drawing/2014/main" id="{8BA5B3DC-69AA-9604-5DB7-CC9C8ABD5DD3}"/>
              </a:ext>
            </a:extLst>
          </p:cNvPr>
          <p:cNvSpPr>
            <a:spLocks noGrp="1"/>
          </p:cNvSpPr>
          <p:nvPr>
            <p:ph type="sldNum" sz="quarter" idx="12"/>
          </p:nvPr>
        </p:nvSpPr>
        <p:spPr/>
        <p:txBody>
          <a:bodyPr/>
          <a:lstStyle/>
          <a:p>
            <a:fld id="{A49DFD55-3C28-40EF-9E31-A92D2E4017FF}" type="slidenum">
              <a:rPr lang="en-US" smtClean="0"/>
              <a:pPr/>
              <a:t>40</a:t>
            </a:fld>
            <a:endParaRPr lang="en-US" dirty="0"/>
          </a:p>
        </p:txBody>
      </p:sp>
      <p:pic>
        <p:nvPicPr>
          <p:cNvPr id="10" name="Picture 9">
            <a:extLst>
              <a:ext uri="{FF2B5EF4-FFF2-40B4-BE49-F238E27FC236}">
                <a16:creationId xmlns:a16="http://schemas.microsoft.com/office/drawing/2014/main" id="{A5724BB1-0D0B-B187-5F89-31D198AD1743}"/>
              </a:ext>
            </a:extLst>
          </p:cNvPr>
          <p:cNvPicPr>
            <a:picLocks noChangeAspect="1"/>
          </p:cNvPicPr>
          <p:nvPr/>
        </p:nvPicPr>
        <p:blipFill>
          <a:blip r:embed="rId3"/>
          <a:stretch>
            <a:fillRect/>
          </a:stretch>
        </p:blipFill>
        <p:spPr>
          <a:xfrm>
            <a:off x="3526479" y="1491511"/>
            <a:ext cx="8404150" cy="5047400"/>
          </a:xfrm>
          <a:prstGeom prst="rect">
            <a:avLst/>
          </a:prstGeom>
        </p:spPr>
      </p:pic>
      <p:pic>
        <p:nvPicPr>
          <p:cNvPr id="12" name="Picture 11">
            <a:extLst>
              <a:ext uri="{FF2B5EF4-FFF2-40B4-BE49-F238E27FC236}">
                <a16:creationId xmlns:a16="http://schemas.microsoft.com/office/drawing/2014/main" id="{D4E8EF70-9460-FBE8-1ACF-ABF26C4046F5}"/>
              </a:ext>
            </a:extLst>
          </p:cNvPr>
          <p:cNvPicPr>
            <a:picLocks noChangeAspect="1"/>
          </p:cNvPicPr>
          <p:nvPr/>
        </p:nvPicPr>
        <p:blipFill>
          <a:blip r:embed="rId4"/>
          <a:srcRect r="45588"/>
          <a:stretch>
            <a:fillRect/>
          </a:stretch>
        </p:blipFill>
        <p:spPr>
          <a:xfrm>
            <a:off x="63610" y="1491511"/>
            <a:ext cx="3252083" cy="2221320"/>
          </a:xfrm>
          <a:prstGeom prst="rect">
            <a:avLst/>
          </a:prstGeom>
        </p:spPr>
      </p:pic>
    </p:spTree>
    <p:extLst>
      <p:ext uri="{BB962C8B-B14F-4D97-AF65-F5344CB8AC3E}">
        <p14:creationId xmlns:p14="http://schemas.microsoft.com/office/powerpoint/2010/main" val="3699912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3EB7-6BF4-81D0-9965-B2D1C34114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7F2C6-B936-2D74-742F-FB50F60F5768}"/>
              </a:ext>
            </a:extLst>
          </p:cNvPr>
          <p:cNvSpPr>
            <a:spLocks noGrp="1"/>
          </p:cNvSpPr>
          <p:nvPr>
            <p:ph type="title"/>
          </p:nvPr>
        </p:nvSpPr>
        <p:spPr>
          <a:xfrm>
            <a:off x="138647" y="78538"/>
            <a:ext cx="7288282" cy="476590"/>
          </a:xfrm>
        </p:spPr>
        <p:txBody>
          <a:bodyPr>
            <a:normAutofit fontScale="90000"/>
          </a:bodyPr>
          <a:lstStyle/>
          <a:p>
            <a:r>
              <a:rPr lang="en-US" dirty="0"/>
              <a:t>Additional Plot Ideas</a:t>
            </a:r>
          </a:p>
        </p:txBody>
      </p:sp>
      <p:sp>
        <p:nvSpPr>
          <p:cNvPr id="4" name="Slide Number Placeholder 3">
            <a:extLst>
              <a:ext uri="{FF2B5EF4-FFF2-40B4-BE49-F238E27FC236}">
                <a16:creationId xmlns:a16="http://schemas.microsoft.com/office/drawing/2014/main" id="{6048F9BB-A47B-FDB8-6345-166EDA0B4A29}"/>
              </a:ext>
            </a:extLst>
          </p:cNvPr>
          <p:cNvSpPr>
            <a:spLocks noGrp="1"/>
          </p:cNvSpPr>
          <p:nvPr>
            <p:ph type="sldNum" sz="quarter" idx="12"/>
          </p:nvPr>
        </p:nvSpPr>
        <p:spPr/>
        <p:txBody>
          <a:bodyPr/>
          <a:lstStyle/>
          <a:p>
            <a:fld id="{A49DFD55-3C28-40EF-9E31-A92D2E4017FF}" type="slidenum">
              <a:rPr lang="en-US" smtClean="0"/>
              <a:pPr/>
              <a:t>41</a:t>
            </a:fld>
            <a:endParaRPr lang="en-US" dirty="0"/>
          </a:p>
        </p:txBody>
      </p:sp>
      <p:sp>
        <p:nvSpPr>
          <p:cNvPr id="6" name="TextBox 5">
            <a:extLst>
              <a:ext uri="{FF2B5EF4-FFF2-40B4-BE49-F238E27FC236}">
                <a16:creationId xmlns:a16="http://schemas.microsoft.com/office/drawing/2014/main" id="{45522C7C-EBC0-34C2-6DC5-3B44B4E0879F}"/>
              </a:ext>
            </a:extLst>
          </p:cNvPr>
          <p:cNvSpPr txBox="1"/>
          <p:nvPr/>
        </p:nvSpPr>
        <p:spPr>
          <a:xfrm>
            <a:off x="766732" y="1938806"/>
            <a:ext cx="404143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Heatmap</a:t>
            </a:r>
          </a:p>
          <a:p>
            <a:pPr marL="742950" lvl="1" indent="-285750">
              <a:buFont typeface="Arial" panose="020B0604020202020204" pitchFamily="34" charset="0"/>
              <a:buChar char="•"/>
            </a:pPr>
            <a:r>
              <a:rPr lang="en-US" dirty="0"/>
              <a:t>To quickly visualize Service Lines / Teams that are &gt; 80% capacity</a:t>
            </a:r>
          </a:p>
          <a:p>
            <a:pPr marL="742950" lvl="1" indent="-285750">
              <a:buFont typeface="Arial" panose="020B0604020202020204" pitchFamily="34" charset="0"/>
              <a:buChar char="•"/>
            </a:pPr>
            <a:r>
              <a:rPr lang="en-US" dirty="0"/>
              <a:t>Could place somewhere on the dashboard for an at-a-glance pressure check</a:t>
            </a:r>
          </a:p>
          <a:p>
            <a:pPr marL="742950" lvl="1" indent="-285750">
              <a:buFont typeface="Arial" panose="020B0604020202020204" pitchFamily="34" charset="0"/>
              <a:buChar char="•"/>
            </a:pPr>
            <a:r>
              <a:rPr lang="en-US" dirty="0"/>
              <a:t>Could reveal unique trends</a:t>
            </a:r>
          </a:p>
          <a:p>
            <a:pPr marL="1200150" lvl="2" indent="-285750">
              <a:buFont typeface="Arial" panose="020B0604020202020204" pitchFamily="34" charset="0"/>
              <a:buChar char="•"/>
            </a:pPr>
            <a:r>
              <a:rPr lang="en-US" dirty="0"/>
              <a:t>E.g. all teams having spikes on those days</a:t>
            </a:r>
          </a:p>
          <a:p>
            <a:pPr marL="1200150" lvl="2" indent="-285750">
              <a:buFont typeface="Arial" panose="020B0604020202020204" pitchFamily="34" charset="0"/>
              <a:buChar char="•"/>
            </a:pPr>
            <a:r>
              <a:rPr lang="en-US" dirty="0"/>
              <a:t>Vs only a few teams having spikes</a:t>
            </a:r>
          </a:p>
          <a:p>
            <a:endParaRPr lang="en-US" dirty="0"/>
          </a:p>
        </p:txBody>
      </p:sp>
      <p:sp>
        <p:nvSpPr>
          <p:cNvPr id="8" name="TextBox 7">
            <a:extLst>
              <a:ext uri="{FF2B5EF4-FFF2-40B4-BE49-F238E27FC236}">
                <a16:creationId xmlns:a16="http://schemas.microsoft.com/office/drawing/2014/main" id="{5414DEB2-CF32-8C7A-3169-7CD7997A04E5}"/>
              </a:ext>
            </a:extLst>
          </p:cNvPr>
          <p:cNvSpPr txBox="1"/>
          <p:nvPr/>
        </p:nvSpPr>
        <p:spPr>
          <a:xfrm>
            <a:off x="6523203" y="206992"/>
            <a:ext cx="5037719" cy="646331"/>
          </a:xfrm>
          <a:prstGeom prst="rect">
            <a:avLst/>
          </a:prstGeom>
          <a:noFill/>
        </p:spPr>
        <p:txBody>
          <a:bodyPr wrap="square" rtlCol="0">
            <a:spAutoFit/>
          </a:bodyPr>
          <a:lstStyle/>
          <a:p>
            <a:pPr algn="ctr"/>
            <a:r>
              <a:rPr lang="en-US" dirty="0"/>
              <a:t>Patient Volumes above 80% Capacity by Team</a:t>
            </a:r>
          </a:p>
          <a:p>
            <a:pPr algn="ctr"/>
            <a:r>
              <a:rPr lang="en-US" dirty="0"/>
              <a:t>(Made by ChatGPT)</a:t>
            </a:r>
          </a:p>
        </p:txBody>
      </p:sp>
      <p:pic>
        <p:nvPicPr>
          <p:cNvPr id="7" name="Picture 6">
            <a:extLst>
              <a:ext uri="{FF2B5EF4-FFF2-40B4-BE49-F238E27FC236}">
                <a16:creationId xmlns:a16="http://schemas.microsoft.com/office/drawing/2014/main" id="{44A2624F-9F63-4033-B9C0-3FEE82D6E84B}"/>
              </a:ext>
            </a:extLst>
          </p:cNvPr>
          <p:cNvPicPr>
            <a:picLocks noChangeAspect="1"/>
          </p:cNvPicPr>
          <p:nvPr/>
        </p:nvPicPr>
        <p:blipFill>
          <a:blip r:embed="rId3"/>
          <a:srcRect b="17091"/>
          <a:stretch>
            <a:fillRect/>
          </a:stretch>
        </p:blipFill>
        <p:spPr>
          <a:xfrm>
            <a:off x="6523203" y="852993"/>
            <a:ext cx="4572000" cy="5685918"/>
          </a:xfrm>
          <a:prstGeom prst="rect">
            <a:avLst/>
          </a:prstGeom>
        </p:spPr>
      </p:pic>
      <p:pic>
        <p:nvPicPr>
          <p:cNvPr id="10" name="Picture 9" descr="A graph with numbers and text&#10;&#10;AI-generated content may be incorrect.">
            <a:extLst>
              <a:ext uri="{FF2B5EF4-FFF2-40B4-BE49-F238E27FC236}">
                <a16:creationId xmlns:a16="http://schemas.microsoft.com/office/drawing/2014/main" id="{3D1120EB-D5B0-D1CE-B299-FB9445C08A63}"/>
              </a:ext>
            </a:extLst>
          </p:cNvPr>
          <p:cNvPicPr>
            <a:picLocks noChangeAspect="1"/>
          </p:cNvPicPr>
          <p:nvPr/>
        </p:nvPicPr>
        <p:blipFill>
          <a:blip r:embed="rId4"/>
          <a:stretch>
            <a:fillRect/>
          </a:stretch>
        </p:blipFill>
        <p:spPr>
          <a:xfrm>
            <a:off x="6848916" y="852993"/>
            <a:ext cx="4095528" cy="6143292"/>
          </a:xfrm>
          <a:prstGeom prst="rect">
            <a:avLst/>
          </a:prstGeom>
        </p:spPr>
      </p:pic>
    </p:spTree>
    <p:extLst>
      <p:ext uri="{BB962C8B-B14F-4D97-AF65-F5344CB8AC3E}">
        <p14:creationId xmlns:p14="http://schemas.microsoft.com/office/powerpoint/2010/main" val="270424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92A8-DDEA-3441-1A96-4D1F60CB8700}"/>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010A798D-763D-FC4A-347B-ABC8628EAEF8}"/>
              </a:ext>
            </a:extLst>
          </p:cNvPr>
          <p:cNvSpPr>
            <a:spLocks noGrp="1"/>
          </p:cNvSpPr>
          <p:nvPr>
            <p:ph idx="1"/>
          </p:nvPr>
        </p:nvSpPr>
        <p:spPr/>
        <p:txBody>
          <a:bodyPr/>
          <a:lstStyle/>
          <a:p>
            <a:r>
              <a:rPr lang="en-US" dirty="0"/>
              <a:t>Volumes: DHM Daily Morning Census.xlsx</a:t>
            </a:r>
          </a:p>
          <a:p>
            <a:r>
              <a:rPr lang="en-US" dirty="0"/>
              <a:t>Capacities: </a:t>
            </a:r>
            <a:r>
              <a:rPr lang="en-US" dirty="0" err="1"/>
              <a:t>DHMTeamCaps</a:t>
            </a:r>
            <a:r>
              <a:rPr lang="en-US" dirty="0"/>
              <a:t> AY21-AY26 v.11.7.25.xlsx</a:t>
            </a:r>
          </a:p>
          <a:p>
            <a:r>
              <a:rPr lang="en-US" dirty="0"/>
              <a:t>Target Volumes (To be added): DHMTeamTargets_AY25-AY26 v.11.7.25.xlsx </a:t>
            </a:r>
          </a:p>
        </p:txBody>
      </p:sp>
    </p:spTree>
    <p:extLst>
      <p:ext uri="{BB962C8B-B14F-4D97-AF65-F5344CB8AC3E}">
        <p14:creationId xmlns:p14="http://schemas.microsoft.com/office/powerpoint/2010/main" val="1425228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08B7C-751F-B2F2-2697-F4BAE0C0B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7AE7C6-821C-A6FA-BBAB-202F1152F3FC}"/>
              </a:ext>
            </a:extLst>
          </p:cNvPr>
          <p:cNvSpPr>
            <a:spLocks noGrp="1"/>
          </p:cNvSpPr>
          <p:nvPr>
            <p:ph type="title"/>
          </p:nvPr>
        </p:nvSpPr>
        <p:spPr/>
        <p:txBody>
          <a:bodyPr/>
          <a:lstStyle/>
          <a:p>
            <a:r>
              <a:rPr lang="en-US" dirty="0"/>
              <a:t>Data Sources</a:t>
            </a:r>
          </a:p>
        </p:txBody>
      </p:sp>
      <p:pic>
        <p:nvPicPr>
          <p:cNvPr id="5" name="Content Placeholder 4">
            <a:extLst>
              <a:ext uri="{FF2B5EF4-FFF2-40B4-BE49-F238E27FC236}">
                <a16:creationId xmlns:a16="http://schemas.microsoft.com/office/drawing/2014/main" id="{FBC33163-24AD-51D7-1332-A6F3FE724134}"/>
              </a:ext>
            </a:extLst>
          </p:cNvPr>
          <p:cNvPicPr>
            <a:picLocks noGrp="1" noChangeAspect="1"/>
          </p:cNvPicPr>
          <p:nvPr>
            <p:ph idx="1"/>
          </p:nvPr>
        </p:nvPicPr>
        <p:blipFill>
          <a:blip r:embed="rId2"/>
          <a:stretch>
            <a:fillRect/>
          </a:stretch>
        </p:blipFill>
        <p:spPr>
          <a:xfrm>
            <a:off x="162921" y="666974"/>
            <a:ext cx="11986729" cy="5713703"/>
          </a:xfrm>
          <a:prstGeom prst="rect">
            <a:avLst/>
          </a:prstGeom>
        </p:spPr>
      </p:pic>
      <p:sp>
        <p:nvSpPr>
          <p:cNvPr id="4" name="Title 1">
            <a:extLst>
              <a:ext uri="{FF2B5EF4-FFF2-40B4-BE49-F238E27FC236}">
                <a16:creationId xmlns:a16="http://schemas.microsoft.com/office/drawing/2014/main" id="{0A102D3A-5C7F-1011-2C6E-7958C3107157}"/>
              </a:ext>
            </a:extLst>
          </p:cNvPr>
          <p:cNvSpPr txBox="1">
            <a:spLocks/>
          </p:cNvSpPr>
          <p:nvPr/>
        </p:nvSpPr>
        <p:spPr>
          <a:xfrm>
            <a:off x="3492648" y="0"/>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dirty="0"/>
              <a:t>Morning Census.xlsx</a:t>
            </a:r>
          </a:p>
        </p:txBody>
      </p:sp>
    </p:spTree>
    <p:extLst>
      <p:ext uri="{BB962C8B-B14F-4D97-AF65-F5344CB8AC3E}">
        <p14:creationId xmlns:p14="http://schemas.microsoft.com/office/powerpoint/2010/main" val="2292915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C89F8-9316-7B09-A110-CCBEADC4658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D7BEACF-9485-76B8-EB4E-9584C9E2487B}"/>
              </a:ext>
            </a:extLst>
          </p:cNvPr>
          <p:cNvPicPr>
            <a:picLocks noChangeAspect="1"/>
          </p:cNvPicPr>
          <p:nvPr/>
        </p:nvPicPr>
        <p:blipFill>
          <a:blip r:embed="rId2"/>
          <a:srcRect b="13741"/>
          <a:stretch>
            <a:fillRect/>
          </a:stretch>
        </p:blipFill>
        <p:spPr>
          <a:xfrm>
            <a:off x="162921" y="737314"/>
            <a:ext cx="11656671" cy="5643364"/>
          </a:xfrm>
          <a:prstGeom prst="rect">
            <a:avLst/>
          </a:prstGeom>
        </p:spPr>
      </p:pic>
      <p:sp>
        <p:nvSpPr>
          <p:cNvPr id="9" name="Title 1">
            <a:extLst>
              <a:ext uri="{FF2B5EF4-FFF2-40B4-BE49-F238E27FC236}">
                <a16:creationId xmlns:a16="http://schemas.microsoft.com/office/drawing/2014/main" id="{AE512CDC-62CC-AE54-ED1D-51367D33F4B3}"/>
              </a:ext>
            </a:extLst>
          </p:cNvPr>
          <p:cNvSpPr txBox="1">
            <a:spLocks/>
          </p:cNvSpPr>
          <p:nvPr/>
        </p:nvSpPr>
        <p:spPr>
          <a:xfrm>
            <a:off x="3492648" y="0"/>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dirty="0"/>
              <a:t>Morning Census.xlsx</a:t>
            </a:r>
          </a:p>
        </p:txBody>
      </p:sp>
    </p:spTree>
    <p:extLst>
      <p:ext uri="{BB962C8B-B14F-4D97-AF65-F5344CB8AC3E}">
        <p14:creationId xmlns:p14="http://schemas.microsoft.com/office/powerpoint/2010/main" val="260918653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0E2FA-0A0A-5FAB-9B88-E8AA0E48DEB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BC44F1E-2651-25FC-C67D-484FAC2C016C}"/>
              </a:ext>
            </a:extLst>
          </p:cNvPr>
          <p:cNvPicPr>
            <a:picLocks noChangeAspect="1"/>
          </p:cNvPicPr>
          <p:nvPr/>
        </p:nvPicPr>
        <p:blipFill>
          <a:blip r:embed="rId2"/>
          <a:stretch>
            <a:fillRect/>
          </a:stretch>
        </p:blipFill>
        <p:spPr>
          <a:xfrm>
            <a:off x="247477" y="2068506"/>
            <a:ext cx="11676131" cy="2720987"/>
          </a:xfrm>
          <a:prstGeom prst="rect">
            <a:avLst/>
          </a:prstGeom>
        </p:spPr>
      </p:pic>
      <p:sp>
        <p:nvSpPr>
          <p:cNvPr id="3" name="Title 1">
            <a:extLst>
              <a:ext uri="{FF2B5EF4-FFF2-40B4-BE49-F238E27FC236}">
                <a16:creationId xmlns:a16="http://schemas.microsoft.com/office/drawing/2014/main" id="{AE139F8F-70F0-C26F-CEA9-82D4D06BEA4D}"/>
              </a:ext>
            </a:extLst>
          </p:cNvPr>
          <p:cNvSpPr txBox="1">
            <a:spLocks/>
          </p:cNvSpPr>
          <p:nvPr/>
        </p:nvSpPr>
        <p:spPr>
          <a:xfrm>
            <a:off x="3589467" y="0"/>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dirty="0"/>
              <a:t>Daily Capacities.xlsx</a:t>
            </a:r>
          </a:p>
        </p:txBody>
      </p:sp>
    </p:spTree>
    <p:extLst>
      <p:ext uri="{BB962C8B-B14F-4D97-AF65-F5344CB8AC3E}">
        <p14:creationId xmlns:p14="http://schemas.microsoft.com/office/powerpoint/2010/main" val="176281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28303-C6CD-B3E2-90AC-E3FD831693C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31555A4-CE3E-A91C-8389-1A2C15BBCD1C}"/>
              </a:ext>
            </a:extLst>
          </p:cNvPr>
          <p:cNvPicPr>
            <a:picLocks noChangeAspect="1"/>
          </p:cNvPicPr>
          <p:nvPr/>
        </p:nvPicPr>
        <p:blipFill>
          <a:blip r:embed="rId2"/>
          <a:stretch>
            <a:fillRect/>
          </a:stretch>
        </p:blipFill>
        <p:spPr>
          <a:xfrm>
            <a:off x="413934" y="2633472"/>
            <a:ext cx="11591197" cy="889657"/>
          </a:xfrm>
          <a:prstGeom prst="rect">
            <a:avLst/>
          </a:prstGeom>
        </p:spPr>
      </p:pic>
      <p:sp>
        <p:nvSpPr>
          <p:cNvPr id="3" name="Title 1">
            <a:extLst>
              <a:ext uri="{FF2B5EF4-FFF2-40B4-BE49-F238E27FC236}">
                <a16:creationId xmlns:a16="http://schemas.microsoft.com/office/drawing/2014/main" id="{F7EDF3D2-B840-4B11-76FD-619F1EC9CA61}"/>
              </a:ext>
            </a:extLst>
          </p:cNvPr>
          <p:cNvSpPr txBox="1">
            <a:spLocks/>
          </p:cNvSpPr>
          <p:nvPr/>
        </p:nvSpPr>
        <p:spPr>
          <a:xfrm>
            <a:off x="3492648" y="0"/>
            <a:ext cx="10890929"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dirty="0"/>
              <a:t>Target Capacities.xlsx</a:t>
            </a:r>
          </a:p>
        </p:txBody>
      </p:sp>
    </p:spTree>
    <p:extLst>
      <p:ext uri="{BB962C8B-B14F-4D97-AF65-F5344CB8AC3E}">
        <p14:creationId xmlns:p14="http://schemas.microsoft.com/office/powerpoint/2010/main" val="625838696"/>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1393</TotalTime>
  <Words>1306</Words>
  <Application>Microsoft Office PowerPoint</Application>
  <PresentationFormat>Widescreen</PresentationFormat>
  <Paragraphs>211</Paragraphs>
  <Slides>41</Slides>
  <Notes>13</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Aptos</vt:lpstr>
      <vt:lpstr>Arial</vt:lpstr>
      <vt:lpstr>Grandview Display</vt:lpstr>
      <vt:lpstr>DashVTI</vt:lpstr>
      <vt:lpstr>Division of Hospital Medicine Patient Volume Dashboard</vt:lpstr>
      <vt:lpstr>Goal</vt:lpstr>
      <vt:lpstr>Steps</vt:lpstr>
      <vt:lpstr>Data Preparation</vt:lpstr>
      <vt:lpstr>Data Sources</vt:lpstr>
      <vt:lpstr>Data Sources</vt:lpstr>
      <vt:lpstr>PowerPoint Presentation</vt:lpstr>
      <vt:lpstr>PowerPoint Presentation</vt:lpstr>
      <vt:lpstr>PowerPoint Presentation</vt:lpstr>
      <vt:lpstr>PowerPoint Presentation</vt:lpstr>
      <vt:lpstr>Data Exploration and Visualization</vt:lpstr>
      <vt:lpstr>Data Exploration and Visualization</vt:lpstr>
      <vt:lpstr>Volume Line Plots</vt:lpstr>
      <vt:lpstr>Capacity Bar Plots</vt:lpstr>
      <vt:lpstr>Drill Down Provides Further Insight</vt:lpstr>
      <vt:lpstr>Statistical Process Control Charts</vt:lpstr>
      <vt:lpstr>Dashboard Design</vt:lpstr>
      <vt:lpstr>Tasks Needed </vt:lpstr>
      <vt:lpstr>Overall Design  </vt:lpstr>
      <vt:lpstr>Task 1: Current Health Dashboard “Are we okay now?” </vt:lpstr>
      <vt:lpstr>Task 2: Volume Forecasting “What might happen next”</vt:lpstr>
      <vt:lpstr>Task 3: Custom Exploration and Reporting “I want to explore on my own”, “I need to make a report” </vt:lpstr>
      <vt:lpstr>Develop App in RShiny</vt:lpstr>
      <vt:lpstr>Coding the App</vt:lpstr>
      <vt:lpstr>PowerPoint Presentation</vt:lpstr>
      <vt:lpstr>Design Philosophy</vt:lpstr>
      <vt:lpstr>Design philosophy</vt:lpstr>
      <vt:lpstr>Design philosophy</vt:lpstr>
      <vt:lpstr>Design philosophy</vt:lpstr>
      <vt:lpstr>Design philosophy</vt:lpstr>
      <vt:lpstr>Design philosophy</vt:lpstr>
      <vt:lpstr>Design philosophy</vt:lpstr>
      <vt:lpstr>Live Demonstration</vt:lpstr>
      <vt:lpstr>Next Steps </vt:lpstr>
      <vt:lpstr>Next Steps</vt:lpstr>
      <vt:lpstr>Future Features</vt:lpstr>
      <vt:lpstr>Bonus Slides</vt:lpstr>
      <vt:lpstr>App Hosting Research results for best option</vt:lpstr>
      <vt:lpstr>Best Solution: Host on Shinyapps.io</vt:lpstr>
      <vt:lpstr>Shinyapps.io Details</vt:lpstr>
      <vt:lpstr>Additional Plot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Vieau, Sean</dc:creator>
  <cp:lastModifiedBy>Vieau, Sean</cp:lastModifiedBy>
  <cp:revision>114</cp:revision>
  <dcterms:created xsi:type="dcterms:W3CDTF">2025-11-18T02:38:31Z</dcterms:created>
  <dcterms:modified xsi:type="dcterms:W3CDTF">2025-11-29T23:46:22Z</dcterms:modified>
</cp:coreProperties>
</file>